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2"/>
  </p:notesMasterIdLst>
  <p:sldIdLst>
    <p:sldId id="440" r:id="rId2"/>
    <p:sldId id="421" r:id="rId3"/>
    <p:sldId id="466" r:id="rId4"/>
    <p:sldId id="468" r:id="rId5"/>
    <p:sldId id="469" r:id="rId6"/>
    <p:sldId id="470" r:id="rId7"/>
    <p:sldId id="471" r:id="rId8"/>
    <p:sldId id="472" r:id="rId9"/>
    <p:sldId id="465" r:id="rId10"/>
    <p:sldId id="433" r:id="rId11"/>
    <p:sldId id="420" r:id="rId12"/>
    <p:sldId id="436" r:id="rId13"/>
    <p:sldId id="430" r:id="rId14"/>
    <p:sldId id="462" r:id="rId15"/>
    <p:sldId id="463" r:id="rId16"/>
    <p:sldId id="464" r:id="rId17"/>
    <p:sldId id="457" r:id="rId18"/>
    <p:sldId id="439" r:id="rId19"/>
    <p:sldId id="458" r:id="rId20"/>
    <p:sldId id="459" r:id="rId21"/>
    <p:sldId id="460" r:id="rId22"/>
    <p:sldId id="474" r:id="rId23"/>
    <p:sldId id="475" r:id="rId24"/>
    <p:sldId id="476" r:id="rId25"/>
    <p:sldId id="429" r:id="rId26"/>
    <p:sldId id="477" r:id="rId27"/>
    <p:sldId id="443" r:id="rId28"/>
    <p:sldId id="473" r:id="rId29"/>
    <p:sldId id="445" r:id="rId30"/>
    <p:sldId id="446" r:id="rId31"/>
  </p:sldIdLst>
  <p:sldSz cx="9144000" cy="6858000" type="screen4x3"/>
  <p:notesSz cx="6858000" cy="9144000"/>
  <p:defaultTextStyle>
    <a:defPPr>
      <a:defRPr lang="en-GB"/>
    </a:defPPr>
    <a:lvl1pPr algn="l" rtl="0" fontAlgn="base">
      <a:spcBef>
        <a:spcPct val="0"/>
      </a:spcBef>
      <a:spcAft>
        <a:spcPct val="0"/>
      </a:spcAft>
      <a:defRPr sz="1500" kern="1200">
        <a:solidFill>
          <a:schemeClr val="tx1"/>
        </a:solidFill>
        <a:latin typeface="Verdana" pitchFamily="34" charset="0"/>
        <a:ea typeface="+mn-ea"/>
        <a:cs typeface="Times New Roman" pitchFamily="18" charset="0"/>
      </a:defRPr>
    </a:lvl1pPr>
    <a:lvl2pPr marL="457200" algn="l" rtl="0" fontAlgn="base">
      <a:spcBef>
        <a:spcPct val="0"/>
      </a:spcBef>
      <a:spcAft>
        <a:spcPct val="0"/>
      </a:spcAft>
      <a:defRPr sz="1500" kern="1200">
        <a:solidFill>
          <a:schemeClr val="tx1"/>
        </a:solidFill>
        <a:latin typeface="Verdana" pitchFamily="34" charset="0"/>
        <a:ea typeface="+mn-ea"/>
        <a:cs typeface="Times New Roman" pitchFamily="18" charset="0"/>
      </a:defRPr>
    </a:lvl2pPr>
    <a:lvl3pPr marL="914400" algn="l" rtl="0" fontAlgn="base">
      <a:spcBef>
        <a:spcPct val="0"/>
      </a:spcBef>
      <a:spcAft>
        <a:spcPct val="0"/>
      </a:spcAft>
      <a:defRPr sz="1500" kern="1200">
        <a:solidFill>
          <a:schemeClr val="tx1"/>
        </a:solidFill>
        <a:latin typeface="Verdana" pitchFamily="34" charset="0"/>
        <a:ea typeface="+mn-ea"/>
        <a:cs typeface="Times New Roman" pitchFamily="18" charset="0"/>
      </a:defRPr>
    </a:lvl3pPr>
    <a:lvl4pPr marL="1371600" algn="l" rtl="0" fontAlgn="base">
      <a:spcBef>
        <a:spcPct val="0"/>
      </a:spcBef>
      <a:spcAft>
        <a:spcPct val="0"/>
      </a:spcAft>
      <a:defRPr sz="1500" kern="1200">
        <a:solidFill>
          <a:schemeClr val="tx1"/>
        </a:solidFill>
        <a:latin typeface="Verdana" pitchFamily="34" charset="0"/>
        <a:ea typeface="+mn-ea"/>
        <a:cs typeface="Times New Roman" pitchFamily="18" charset="0"/>
      </a:defRPr>
    </a:lvl4pPr>
    <a:lvl5pPr marL="1828800" algn="l" rtl="0" fontAlgn="base">
      <a:spcBef>
        <a:spcPct val="0"/>
      </a:spcBef>
      <a:spcAft>
        <a:spcPct val="0"/>
      </a:spcAft>
      <a:defRPr sz="1500" kern="1200">
        <a:solidFill>
          <a:schemeClr val="tx1"/>
        </a:solidFill>
        <a:latin typeface="Verdana" pitchFamily="34" charset="0"/>
        <a:ea typeface="+mn-ea"/>
        <a:cs typeface="Times New Roman" pitchFamily="18" charset="0"/>
      </a:defRPr>
    </a:lvl5pPr>
    <a:lvl6pPr marL="2286000" algn="l" defTabSz="914400" rtl="0" eaLnBrk="1" latinLnBrk="0" hangingPunct="1">
      <a:defRPr sz="1500" kern="1200">
        <a:solidFill>
          <a:schemeClr val="tx1"/>
        </a:solidFill>
        <a:latin typeface="Verdana" pitchFamily="34" charset="0"/>
        <a:ea typeface="+mn-ea"/>
        <a:cs typeface="Times New Roman" pitchFamily="18" charset="0"/>
      </a:defRPr>
    </a:lvl6pPr>
    <a:lvl7pPr marL="2743200" algn="l" defTabSz="914400" rtl="0" eaLnBrk="1" latinLnBrk="0" hangingPunct="1">
      <a:defRPr sz="1500" kern="1200">
        <a:solidFill>
          <a:schemeClr val="tx1"/>
        </a:solidFill>
        <a:latin typeface="Verdana" pitchFamily="34" charset="0"/>
        <a:ea typeface="+mn-ea"/>
        <a:cs typeface="Times New Roman" pitchFamily="18" charset="0"/>
      </a:defRPr>
    </a:lvl7pPr>
    <a:lvl8pPr marL="3200400" algn="l" defTabSz="914400" rtl="0" eaLnBrk="1" latinLnBrk="0" hangingPunct="1">
      <a:defRPr sz="1500" kern="1200">
        <a:solidFill>
          <a:schemeClr val="tx1"/>
        </a:solidFill>
        <a:latin typeface="Verdana" pitchFamily="34" charset="0"/>
        <a:ea typeface="+mn-ea"/>
        <a:cs typeface="Times New Roman" pitchFamily="18" charset="0"/>
      </a:defRPr>
    </a:lvl8pPr>
    <a:lvl9pPr marL="3657600" algn="l" defTabSz="914400" rtl="0" eaLnBrk="1" latinLnBrk="0" hangingPunct="1">
      <a:defRPr sz="1500" kern="1200">
        <a:solidFill>
          <a:schemeClr val="tx1"/>
        </a:solidFill>
        <a:latin typeface="Verdana" pitchFamily="34"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780621"/>
    <a:srgbClr val="FFFF99"/>
    <a:srgbClr val="00FF00"/>
    <a:srgbClr val="F86E8F"/>
    <a:srgbClr val="5F5F5F"/>
    <a:srgbClr val="66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1106" autoAdjust="0"/>
    <p:restoredTop sz="94585" autoAdjust="0"/>
  </p:normalViewPr>
  <p:slideViewPr>
    <p:cSldViewPr snapToGrid="0">
      <p:cViewPr varScale="1">
        <p:scale>
          <a:sx n="90" d="100"/>
          <a:sy n="90" d="100"/>
        </p:scale>
        <p:origin x="-96" y="-108"/>
      </p:cViewPr>
      <p:guideLst>
        <p:guide orient="horz" pos="2160"/>
        <p:guide pos="3264"/>
      </p:guideLst>
    </p:cSldViewPr>
  </p:slideViewPr>
  <p:outlineViewPr>
    <p:cViewPr>
      <p:scale>
        <a:sx n="33" d="100"/>
        <a:sy n="33" d="100"/>
      </p:scale>
      <p:origin x="48" y="281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7ED108E-92EE-4A68-AFC0-3671E2ADB57B}" type="datetimeFigureOut">
              <a:rPr lang="en-US"/>
              <a:pPr>
                <a:defRPr/>
              </a:pPr>
              <a:t>6/13/2013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27141E7-CE0F-489A-A290-947FF35DAAE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E2223EC-B11B-BB4F-B84A-5017B9DE1E49}" type="slidenum">
              <a:rPr lang="en-US" sz="1200"/>
              <a:pPr/>
              <a:t>7</a:t>
            </a:fld>
            <a:endParaRPr lang="en-US" sz="1200" dirty="0"/>
          </a:p>
        </p:txBody>
      </p:sp>
      <p:sp>
        <p:nvSpPr>
          <p:cNvPr id="1280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CD29283F-9FA9-E64B-9C3C-7FE4241F3717}" type="slidenum">
              <a:rPr lang="en-US" sz="1200"/>
              <a:pPr algn="r"/>
              <a:t>7</a:t>
            </a:fld>
            <a:endParaRPr lang="en-US" sz="1200" dirty="0"/>
          </a:p>
        </p:txBody>
      </p:sp>
      <p:sp>
        <p:nvSpPr>
          <p:cNvPr id="203779"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28004"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GB" b="1" dirty="0">
                <a:latin typeface="Times New Roman" charset="0"/>
              </a:rPr>
              <a:t>Slide 12: </a:t>
            </a:r>
            <a:r>
              <a:rPr lang="en-GB" dirty="0">
                <a:latin typeface="Times New Roman" charset="0"/>
              </a:rPr>
              <a:t>Next generation article publishing</a:t>
            </a:r>
            <a:endParaRPr lang="en-GB" b="1" dirty="0">
              <a:latin typeface="Times New Roman" charset="0"/>
            </a:endParaRPr>
          </a:p>
          <a:p>
            <a:r>
              <a:rPr lang="en-GB" dirty="0">
                <a:latin typeface="Times New Roman" charset="0"/>
              </a:rPr>
              <a:t>Arguably our most ambitious developments in the context of scholarly communication concern the semi-automated construction of scholarly papers from databases. In many cases Scratchpads contain extensive data relating to the biology and description of particular species. These are highly suited to formal specialist publications, but doing so require the laborious assembly of these data into a manuscript. As part of the ViBRANT collaboration with Pensoft, and in particular their two journals specialising in the formal taxonomic descriptions of plants and animals, we have developed a 5-step workflow for users to selecting appropriate data from their Scratchpad, adding additional metadata describing this information so that it conforms with the norms of descriptive taxonomic publications, and then finally preview and submit this manuscript to the publisher. From here is goes through a standard peer review process. Review recommendations are then incorporated in to a revised version of the manuscript, which is then sent back to the publisher and simultaneously published on both the Scratchpad and in the publisher</a:t>
            </a:r>
            <a:r>
              <a:rPr lang="en-GB" dirty="0"/>
              <a:t>’</a:t>
            </a:r>
            <a:r>
              <a:rPr lang="en-GB" altLang="ja-JP" dirty="0">
                <a:latin typeface="Times New Roman" charset="0"/>
              </a:rPr>
              <a:t>s journal. </a:t>
            </a:r>
          </a:p>
          <a:p>
            <a:endParaRPr lang="en-GB" dirty="0">
              <a:latin typeface="Times New Roman" charset="0"/>
            </a:endParaRPr>
          </a:p>
          <a:p>
            <a:r>
              <a:rPr lang="en-GB" dirty="0">
                <a:latin typeface="Times New Roman" charset="0"/>
              </a:rPr>
              <a:t>In addition to dramatically speeding up the construction of scientific papers, the user has the advantage that firstly the manuscript can be revised and updated and new information comes to light on the Scratchpad, while preserving the original version of the manuscript as part of the scholarly record. In addition the publish extracts relevant information from the submitted database which is them automatically submitted to the specialist data repositories. </a:t>
            </a:r>
          </a:p>
          <a:p>
            <a:endParaRPr lang="en-GB" dirty="0">
              <a:latin typeface="Times New Roman" charset="0"/>
            </a:endParaRPr>
          </a:p>
          <a:p>
            <a:r>
              <a:rPr lang="en-GB" dirty="0">
                <a:latin typeface="Times New Roman" charset="0"/>
              </a:rPr>
              <a:t>So in sum then, these are the four ways in which ViBRANT is facilitation scholarly communication of biodiversity information. 1) Through low cost journal infrastructure; 2) by community web publishing; 3) by biodiversity observation data publishing; and 4) by next generation publishing services producing scholarly articles from databases.</a:t>
            </a:r>
          </a:p>
          <a:p>
            <a:endParaRPr lang="en-GB" dirty="0">
              <a:latin typeface="Times New Roman" charset="0"/>
            </a:endParaRPr>
          </a:p>
          <a:p>
            <a:endParaRPr lang="en-GB" b="1" dirty="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BB596BF-0EAF-4249-A969-5AEAB67385C1}" type="slidenum">
              <a:rPr lang="en-US" smtClean="0"/>
              <a:pPr>
                <a:defRPr/>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592E25-CC94-4B97-B389-5F08A261C312}" type="slidenum">
              <a:rPr lang="en-US" smtClean="0"/>
              <a:pPr/>
              <a:t>23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45DCF6-B3C9-420B-A7A0-342102F12D85}" type="slidenum">
              <a:rPr lang="en-US"/>
              <a:pPr/>
              <a:t>24</a:t>
            </a:fld>
            <a:endParaRPr lang="en-US"/>
          </a:p>
        </p:txBody>
      </p:sp>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p:txBody>
          <a:bodyPr/>
          <a:lstStyle/>
          <a:p>
            <a:r>
              <a:rPr lang="en-US"/>
              <a:t>The BARCODE data standard:  Developed over an 18-month consensus-building process and accepted by GenBank, EMBL and DDBJ.  Database records that meet this standard have the reserved keyword BARCODE.  The standard requires linkage to a voucher specimen, a known species name, primer sequences, and trace files.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BB596BF-0EAF-4249-A969-5AEAB67385C1}" type="slidenum">
              <a:rPr lang="en-US" smtClean="0"/>
              <a:pPr>
                <a:defRPr/>
              </a:pPr>
              <a:t>26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dirty="0"/>
          </a:p>
        </p:txBody>
      </p:sp>
      <p:sp>
        <p:nvSpPr>
          <p:cNvPr id="4" name="Slide Number Placeholder 3"/>
          <p:cNvSpPr>
            <a:spLocks noGrp="1"/>
          </p:cNvSpPr>
          <p:nvPr>
            <p:ph type="sldNum" sz="quarter" idx="10"/>
          </p:nvPr>
        </p:nvSpPr>
        <p:spPr/>
        <p:txBody>
          <a:bodyPr/>
          <a:lstStyle/>
          <a:p>
            <a:pPr>
              <a:defRPr/>
            </a:pPr>
            <a:fld id="{F27141E7-CE0F-489A-A290-947FF35DAAE6}" type="slidenum">
              <a:rPr lang="en-US" smtClean="0"/>
              <a:pPr>
                <a:defRPr/>
              </a:pPr>
              <a:t>29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E2223EC-B11B-BB4F-B84A-5017B9DE1E49}" type="slidenum">
              <a:rPr lang="en-US" sz="1200"/>
              <a:pPr/>
              <a:t>30</a:t>
            </a:fld>
            <a:endParaRPr lang="en-US" sz="1200" dirty="0"/>
          </a:p>
        </p:txBody>
      </p:sp>
      <p:sp>
        <p:nvSpPr>
          <p:cNvPr id="1280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CD29283F-9FA9-E64B-9C3C-7FE4241F3717}" type="slidenum">
              <a:rPr lang="en-US" sz="1200"/>
              <a:pPr algn="r"/>
              <a:t>30</a:t>
            </a:fld>
            <a:endParaRPr lang="en-US" sz="1200" dirty="0"/>
          </a:p>
        </p:txBody>
      </p:sp>
      <p:sp>
        <p:nvSpPr>
          <p:cNvPr id="203779"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28004"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GB" b="1" dirty="0">
                <a:latin typeface="Times New Roman" charset="0"/>
              </a:rPr>
              <a:t>Slide 12: </a:t>
            </a:r>
            <a:r>
              <a:rPr lang="en-GB" dirty="0">
                <a:latin typeface="Times New Roman" charset="0"/>
              </a:rPr>
              <a:t>Next generation article publishing</a:t>
            </a:r>
            <a:endParaRPr lang="en-GB" b="1" dirty="0">
              <a:latin typeface="Times New Roman" charset="0"/>
            </a:endParaRPr>
          </a:p>
          <a:p>
            <a:r>
              <a:rPr lang="en-GB" dirty="0">
                <a:latin typeface="Times New Roman" charset="0"/>
              </a:rPr>
              <a:t>Arguably our most ambitious developments in the context of scholarly communication concern the semi-automated construction of scholarly papers from databases. In many cases Scratchpads contain extensive data relating to the biology and description of particular species. These are highly suited to formal specialist publications, but doing so require the laborious assembly of these data into a manuscript. As part of the ViBRANT collaboration with Pensoft, and in particular their two journals specialising in the formal taxonomic descriptions of plants and animals, we have developed a 5-step workflow for users to selecting appropriate data from their Scratchpad, adding additional metadata describing this information so that it conforms with the norms of descriptive taxonomic publications, and then finally preview and submit this manuscript to the publisher. From here is goes through a standard peer review process. Review recommendations are then incorporated in to a revised version of the manuscript, which is then sent back to the publisher and simultaneously published on both the Scratchpad and in the publisher</a:t>
            </a:r>
            <a:r>
              <a:rPr lang="en-GB" dirty="0"/>
              <a:t>’</a:t>
            </a:r>
            <a:r>
              <a:rPr lang="en-GB" altLang="ja-JP" dirty="0">
                <a:latin typeface="Times New Roman" charset="0"/>
              </a:rPr>
              <a:t>s journal. </a:t>
            </a:r>
          </a:p>
          <a:p>
            <a:endParaRPr lang="en-GB" dirty="0">
              <a:latin typeface="Times New Roman" charset="0"/>
            </a:endParaRPr>
          </a:p>
          <a:p>
            <a:r>
              <a:rPr lang="en-GB" dirty="0">
                <a:latin typeface="Times New Roman" charset="0"/>
              </a:rPr>
              <a:t>In addition to dramatically speeding up the construction of scientific papers, the user has the advantage that firstly the manuscript can be revised and updated and new information comes to light on the Scratchpad, while preserving the original version of the manuscript as part of the scholarly record. In addition the publish extracts relevant information from the submitted database which is them automatically submitted to the specialist data repositories. </a:t>
            </a:r>
          </a:p>
          <a:p>
            <a:endParaRPr lang="en-GB" dirty="0">
              <a:latin typeface="Times New Roman" charset="0"/>
            </a:endParaRPr>
          </a:p>
          <a:p>
            <a:r>
              <a:rPr lang="en-GB" dirty="0">
                <a:latin typeface="Times New Roman" charset="0"/>
              </a:rPr>
              <a:t>So in sum then, these are the four ways in which ViBRANT is facilitation scholarly communication of biodiversity information. 1) Through low cost journal infrastructure; 2) by community web publishing; 3) by biodiversity observation data publishing; and 4) by next generation publishing services producing scholarly articles from databases.</a:t>
            </a:r>
          </a:p>
          <a:p>
            <a:endParaRPr lang="en-GB" dirty="0">
              <a:latin typeface="Times New Roman" charset="0"/>
            </a:endParaRPr>
          </a:p>
          <a:p>
            <a:endParaRPr lang="en-GB" b="1" dirty="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gn="ctr">
                  <a:defRPr/>
                </a:pPr>
                <a:endParaRPr lang="en-US">
                  <a:cs typeface="Times New Roman"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gn="ctr">
                  <a:defRPr/>
                </a:pPr>
                <a:endParaRPr lang="en-US">
                  <a:cs typeface="Times New Roman"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gn="ctr">
                  <a:defRPr/>
                </a:pPr>
                <a:endParaRPr lang="en-US">
                  <a:cs typeface="Times New Roman"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lgn="ctr">
                  <a:defRPr/>
                </a:pPr>
                <a:endParaRPr lang="en-US">
                  <a:cs typeface="Times New Roman"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gn="ctr">
                  <a:defRPr/>
                </a:pPr>
                <a:endParaRPr lang="en-US">
                  <a:cs typeface="Times New Roman"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ctr">
                <a:defRPr/>
              </a:pPr>
              <a:endParaRPr lang="en-US">
                <a:cs typeface="Times New Roman"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lgn="ctr">
                <a:defRPr/>
              </a:pPr>
              <a:endParaRPr lang="en-US">
                <a:cs typeface="Times New Roman" charset="0"/>
              </a:endParaRPr>
            </a:p>
          </p:txBody>
        </p:sp>
      </p:grpSp>
      <p:sp>
        <p:nvSpPr>
          <p:cNvPr id="29707" name="Rectangle 11"/>
          <p:cNvSpPr>
            <a:spLocks noGrp="1" noChangeArrowheads="1"/>
          </p:cNvSpPr>
          <p:nvPr>
            <p:ph type="ctrTitle" sz="quarter"/>
          </p:nvPr>
        </p:nvSpPr>
        <p:spPr>
          <a:xfrm>
            <a:off x="685800" y="1736725"/>
            <a:ext cx="7772400" cy="1920875"/>
          </a:xfrm>
        </p:spPr>
        <p:txBody>
          <a:bodyPr/>
          <a:lstStyle>
            <a:lvl1pPr>
              <a:defRPr sz="6000"/>
            </a:lvl1pPr>
          </a:lstStyle>
          <a:p>
            <a:r>
              <a:rPr lang="bg-BG"/>
              <a:t>Click to edit Master title style</a:t>
            </a:r>
          </a:p>
        </p:txBody>
      </p:sp>
      <p:sp>
        <p:nvSpPr>
          <p:cNvPr id="2970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bg-BG"/>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bg-BG"/>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bg-BG"/>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05BF1A1E-C800-46C5-8384-F56A6017424E}" type="slidenum">
              <a:rPr lang="bg-BG"/>
              <a:pPr>
                <a:defRPr/>
              </a:pPr>
              <a:t>‹#›</a:t>
            </a:fld>
            <a:endParaRPr lang="bg-BG"/>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bg-BG"/>
          </a:p>
        </p:txBody>
      </p:sp>
      <p:sp>
        <p:nvSpPr>
          <p:cNvPr id="5" name="Rectangle 3"/>
          <p:cNvSpPr>
            <a:spLocks noGrp="1" noChangeArrowheads="1"/>
          </p:cNvSpPr>
          <p:nvPr>
            <p:ph type="sldNum" sz="quarter" idx="11"/>
          </p:nvPr>
        </p:nvSpPr>
        <p:spPr>
          <a:ln/>
        </p:spPr>
        <p:txBody>
          <a:bodyPr/>
          <a:lstStyle>
            <a:lvl1pPr>
              <a:defRPr/>
            </a:lvl1pPr>
          </a:lstStyle>
          <a:p>
            <a:pPr>
              <a:defRPr/>
            </a:pPr>
            <a:fld id="{D8075755-2B25-415F-968E-B7818BAB5441}" type="slidenum">
              <a:rPr lang="bg-BG"/>
              <a:pPr>
                <a:defRPr/>
              </a:pPr>
              <a:t>‹#›</a:t>
            </a:fld>
            <a:endParaRPr lang="bg-BG"/>
          </a:p>
        </p:txBody>
      </p:sp>
      <p:sp>
        <p:nvSpPr>
          <p:cNvPr id="6"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bg-BG"/>
          </a:p>
        </p:txBody>
      </p:sp>
      <p:sp>
        <p:nvSpPr>
          <p:cNvPr id="5" name="Rectangle 3"/>
          <p:cNvSpPr>
            <a:spLocks noGrp="1" noChangeArrowheads="1"/>
          </p:cNvSpPr>
          <p:nvPr>
            <p:ph type="sldNum" sz="quarter" idx="11"/>
          </p:nvPr>
        </p:nvSpPr>
        <p:spPr>
          <a:ln/>
        </p:spPr>
        <p:txBody>
          <a:bodyPr/>
          <a:lstStyle>
            <a:lvl1pPr>
              <a:defRPr/>
            </a:lvl1pPr>
          </a:lstStyle>
          <a:p>
            <a:pPr>
              <a:defRPr/>
            </a:pPr>
            <a:fld id="{9B643144-AAEA-45C3-8B0A-953E5D5C69B7}" type="slidenum">
              <a:rPr lang="bg-BG"/>
              <a:pPr>
                <a:defRPr/>
              </a:pPr>
              <a:t>‹#›</a:t>
            </a:fld>
            <a:endParaRPr lang="bg-BG"/>
          </a:p>
        </p:txBody>
      </p:sp>
      <p:sp>
        <p:nvSpPr>
          <p:cNvPr id="6"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bg-BG"/>
          </a:p>
        </p:txBody>
      </p:sp>
      <p:sp>
        <p:nvSpPr>
          <p:cNvPr id="8" name="Rectangle 3"/>
          <p:cNvSpPr>
            <a:spLocks noGrp="1" noChangeArrowheads="1"/>
          </p:cNvSpPr>
          <p:nvPr>
            <p:ph type="sldNum" sz="quarter" idx="11"/>
          </p:nvPr>
        </p:nvSpPr>
        <p:spPr>
          <a:ln/>
        </p:spPr>
        <p:txBody>
          <a:bodyPr/>
          <a:lstStyle>
            <a:lvl1pPr>
              <a:defRPr/>
            </a:lvl1pPr>
          </a:lstStyle>
          <a:p>
            <a:pPr>
              <a:defRPr/>
            </a:pPr>
            <a:fld id="{D560DA70-CF96-4899-BF0E-AE37F37295E7}" type="slidenum">
              <a:rPr lang="bg-BG"/>
              <a:pPr>
                <a:defRPr/>
              </a:pPr>
              <a:t>‹#›</a:t>
            </a:fld>
            <a:endParaRPr lang="bg-BG"/>
          </a:p>
        </p:txBody>
      </p:sp>
      <p:sp>
        <p:nvSpPr>
          <p:cNvPr id="9"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bg-BG"/>
          </a:p>
        </p:txBody>
      </p:sp>
      <p:sp>
        <p:nvSpPr>
          <p:cNvPr id="5" name="Rectangle 3"/>
          <p:cNvSpPr>
            <a:spLocks noGrp="1" noChangeArrowheads="1"/>
          </p:cNvSpPr>
          <p:nvPr>
            <p:ph type="sldNum" sz="quarter" idx="11"/>
          </p:nvPr>
        </p:nvSpPr>
        <p:spPr>
          <a:ln/>
        </p:spPr>
        <p:txBody>
          <a:bodyPr/>
          <a:lstStyle>
            <a:lvl1pPr>
              <a:defRPr/>
            </a:lvl1pPr>
          </a:lstStyle>
          <a:p>
            <a:pPr>
              <a:defRPr/>
            </a:pPr>
            <a:fld id="{EDB76D46-8739-4316-9AB4-DE6E5C447329}" type="slidenum">
              <a:rPr lang="bg-BG"/>
              <a:pPr>
                <a:defRPr/>
              </a:pPr>
              <a:t>‹#›</a:t>
            </a:fld>
            <a:endParaRPr lang="bg-BG"/>
          </a:p>
        </p:txBody>
      </p:sp>
      <p:sp>
        <p:nvSpPr>
          <p:cNvPr id="6"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bg-BG"/>
          </a:p>
        </p:txBody>
      </p:sp>
      <p:sp>
        <p:nvSpPr>
          <p:cNvPr id="5" name="Rectangle 3"/>
          <p:cNvSpPr>
            <a:spLocks noGrp="1" noChangeArrowheads="1"/>
          </p:cNvSpPr>
          <p:nvPr>
            <p:ph type="sldNum" sz="quarter" idx="11"/>
          </p:nvPr>
        </p:nvSpPr>
        <p:spPr>
          <a:ln/>
        </p:spPr>
        <p:txBody>
          <a:bodyPr/>
          <a:lstStyle>
            <a:lvl1pPr>
              <a:defRPr/>
            </a:lvl1pPr>
          </a:lstStyle>
          <a:p>
            <a:pPr>
              <a:defRPr/>
            </a:pPr>
            <a:fld id="{316D00C5-C7F2-43D9-BFFD-A0CA4B7C7FA3}" type="slidenum">
              <a:rPr lang="bg-BG"/>
              <a:pPr>
                <a:defRPr/>
              </a:pPr>
              <a:t>‹#›</a:t>
            </a:fld>
            <a:endParaRPr lang="bg-BG"/>
          </a:p>
        </p:txBody>
      </p:sp>
      <p:sp>
        <p:nvSpPr>
          <p:cNvPr id="6"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bg-BG"/>
          </a:p>
        </p:txBody>
      </p:sp>
      <p:sp>
        <p:nvSpPr>
          <p:cNvPr id="5" name="Rectangle 3"/>
          <p:cNvSpPr>
            <a:spLocks noGrp="1" noChangeArrowheads="1"/>
          </p:cNvSpPr>
          <p:nvPr>
            <p:ph type="sldNum" sz="quarter" idx="11"/>
          </p:nvPr>
        </p:nvSpPr>
        <p:spPr>
          <a:ln/>
        </p:spPr>
        <p:txBody>
          <a:bodyPr/>
          <a:lstStyle>
            <a:lvl1pPr>
              <a:defRPr/>
            </a:lvl1pPr>
          </a:lstStyle>
          <a:p>
            <a:pPr>
              <a:defRPr/>
            </a:pPr>
            <a:fld id="{AFE8F6C3-8200-4A67-B6AF-6C5D8FB81477}" type="slidenum">
              <a:rPr lang="bg-BG"/>
              <a:pPr>
                <a:defRPr/>
              </a:pPr>
              <a:t>‹#›</a:t>
            </a:fld>
            <a:endParaRPr lang="bg-BG"/>
          </a:p>
        </p:txBody>
      </p:sp>
      <p:sp>
        <p:nvSpPr>
          <p:cNvPr id="6"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bg-BG"/>
          </a:p>
        </p:txBody>
      </p:sp>
      <p:sp>
        <p:nvSpPr>
          <p:cNvPr id="6" name="Rectangle 3"/>
          <p:cNvSpPr>
            <a:spLocks noGrp="1" noChangeArrowheads="1"/>
          </p:cNvSpPr>
          <p:nvPr>
            <p:ph type="sldNum" sz="quarter" idx="11"/>
          </p:nvPr>
        </p:nvSpPr>
        <p:spPr>
          <a:ln/>
        </p:spPr>
        <p:txBody>
          <a:bodyPr/>
          <a:lstStyle>
            <a:lvl1pPr>
              <a:defRPr/>
            </a:lvl1pPr>
          </a:lstStyle>
          <a:p>
            <a:pPr>
              <a:defRPr/>
            </a:pPr>
            <a:fld id="{902A0169-D91B-4EF5-9A60-9428B91F1B4F}" type="slidenum">
              <a:rPr lang="bg-BG"/>
              <a:pPr>
                <a:defRPr/>
              </a:pPr>
              <a:t>‹#›</a:t>
            </a:fld>
            <a:endParaRPr lang="bg-BG"/>
          </a:p>
        </p:txBody>
      </p:sp>
      <p:sp>
        <p:nvSpPr>
          <p:cNvPr id="7"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bg-BG"/>
          </a:p>
        </p:txBody>
      </p:sp>
      <p:sp>
        <p:nvSpPr>
          <p:cNvPr id="8" name="Rectangle 3"/>
          <p:cNvSpPr>
            <a:spLocks noGrp="1" noChangeArrowheads="1"/>
          </p:cNvSpPr>
          <p:nvPr>
            <p:ph type="sldNum" sz="quarter" idx="11"/>
          </p:nvPr>
        </p:nvSpPr>
        <p:spPr>
          <a:ln/>
        </p:spPr>
        <p:txBody>
          <a:bodyPr/>
          <a:lstStyle>
            <a:lvl1pPr>
              <a:defRPr/>
            </a:lvl1pPr>
          </a:lstStyle>
          <a:p>
            <a:pPr>
              <a:defRPr/>
            </a:pPr>
            <a:fld id="{FE4B2897-660B-46D7-9D3D-E3DA627B3552}" type="slidenum">
              <a:rPr lang="bg-BG"/>
              <a:pPr>
                <a:defRPr/>
              </a:pPr>
              <a:t>‹#›</a:t>
            </a:fld>
            <a:endParaRPr lang="bg-BG"/>
          </a:p>
        </p:txBody>
      </p:sp>
      <p:sp>
        <p:nvSpPr>
          <p:cNvPr id="9"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bg-BG"/>
          </a:p>
        </p:txBody>
      </p:sp>
      <p:sp>
        <p:nvSpPr>
          <p:cNvPr id="4" name="Rectangle 3"/>
          <p:cNvSpPr>
            <a:spLocks noGrp="1" noChangeArrowheads="1"/>
          </p:cNvSpPr>
          <p:nvPr>
            <p:ph type="sldNum" sz="quarter" idx="11"/>
          </p:nvPr>
        </p:nvSpPr>
        <p:spPr>
          <a:ln/>
        </p:spPr>
        <p:txBody>
          <a:bodyPr/>
          <a:lstStyle>
            <a:lvl1pPr>
              <a:defRPr/>
            </a:lvl1pPr>
          </a:lstStyle>
          <a:p>
            <a:pPr>
              <a:defRPr/>
            </a:pPr>
            <a:fld id="{02296680-87B0-4EEB-90BF-D796C5E0CBC2}" type="slidenum">
              <a:rPr lang="bg-BG"/>
              <a:pPr>
                <a:defRPr/>
              </a:pPr>
              <a:t>‹#›</a:t>
            </a:fld>
            <a:endParaRPr lang="bg-BG"/>
          </a:p>
        </p:txBody>
      </p:sp>
      <p:sp>
        <p:nvSpPr>
          <p:cNvPr id="5"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bg-BG"/>
          </a:p>
        </p:txBody>
      </p:sp>
      <p:sp>
        <p:nvSpPr>
          <p:cNvPr id="3" name="Rectangle 3"/>
          <p:cNvSpPr>
            <a:spLocks noGrp="1" noChangeArrowheads="1"/>
          </p:cNvSpPr>
          <p:nvPr>
            <p:ph type="sldNum" sz="quarter" idx="11"/>
          </p:nvPr>
        </p:nvSpPr>
        <p:spPr>
          <a:ln/>
        </p:spPr>
        <p:txBody>
          <a:bodyPr/>
          <a:lstStyle>
            <a:lvl1pPr>
              <a:defRPr/>
            </a:lvl1pPr>
          </a:lstStyle>
          <a:p>
            <a:pPr>
              <a:defRPr/>
            </a:pPr>
            <a:fld id="{5AEF285C-CB28-4EAA-95D5-C89A1B3E9E32}" type="slidenum">
              <a:rPr lang="bg-BG"/>
              <a:pPr>
                <a:defRPr/>
              </a:pPr>
              <a:t>‹#›</a:t>
            </a:fld>
            <a:endParaRPr lang="bg-BG"/>
          </a:p>
        </p:txBody>
      </p:sp>
      <p:sp>
        <p:nvSpPr>
          <p:cNvPr id="4"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bg-BG"/>
          </a:p>
        </p:txBody>
      </p:sp>
      <p:sp>
        <p:nvSpPr>
          <p:cNvPr id="6" name="Rectangle 3"/>
          <p:cNvSpPr>
            <a:spLocks noGrp="1" noChangeArrowheads="1"/>
          </p:cNvSpPr>
          <p:nvPr>
            <p:ph type="sldNum" sz="quarter" idx="11"/>
          </p:nvPr>
        </p:nvSpPr>
        <p:spPr>
          <a:ln/>
        </p:spPr>
        <p:txBody>
          <a:bodyPr/>
          <a:lstStyle>
            <a:lvl1pPr>
              <a:defRPr/>
            </a:lvl1pPr>
          </a:lstStyle>
          <a:p>
            <a:pPr>
              <a:defRPr/>
            </a:pPr>
            <a:fld id="{DD1A2483-AB09-45CC-A3D4-479FBCB970FE}" type="slidenum">
              <a:rPr lang="bg-BG"/>
              <a:pPr>
                <a:defRPr/>
              </a:pPr>
              <a:t>‹#›</a:t>
            </a:fld>
            <a:endParaRPr lang="bg-BG"/>
          </a:p>
        </p:txBody>
      </p:sp>
      <p:sp>
        <p:nvSpPr>
          <p:cNvPr id="7"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bg-BG"/>
          </a:p>
        </p:txBody>
      </p:sp>
      <p:sp>
        <p:nvSpPr>
          <p:cNvPr id="6" name="Rectangle 3"/>
          <p:cNvSpPr>
            <a:spLocks noGrp="1" noChangeArrowheads="1"/>
          </p:cNvSpPr>
          <p:nvPr>
            <p:ph type="sldNum" sz="quarter" idx="11"/>
          </p:nvPr>
        </p:nvSpPr>
        <p:spPr>
          <a:ln/>
        </p:spPr>
        <p:txBody>
          <a:bodyPr/>
          <a:lstStyle>
            <a:lvl1pPr>
              <a:defRPr/>
            </a:lvl1pPr>
          </a:lstStyle>
          <a:p>
            <a:pPr>
              <a:defRPr/>
            </a:pPr>
            <a:fld id="{065C4180-AB7F-4240-911D-C5B1E60313BA}" type="slidenum">
              <a:rPr lang="bg-BG"/>
              <a:pPr>
                <a:defRPr/>
              </a:pPr>
              <a:t>‹#›</a:t>
            </a:fld>
            <a:endParaRPr lang="bg-BG"/>
          </a:p>
        </p:txBody>
      </p:sp>
      <p:sp>
        <p:nvSpPr>
          <p:cNvPr id="7"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Times New Roman" charset="0"/>
              </a:defRPr>
            </a:lvl1pPr>
          </a:lstStyle>
          <a:p>
            <a:pPr>
              <a:defRPr/>
            </a:pPr>
            <a:endParaRPr lang="bg-BG"/>
          </a:p>
        </p:txBody>
      </p:sp>
      <p:sp>
        <p:nvSpPr>
          <p:cNvPr id="2867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Times New Roman" charset="0"/>
              </a:defRPr>
            </a:lvl1pPr>
          </a:lstStyle>
          <a:p>
            <a:pPr>
              <a:defRPr/>
            </a:pPr>
            <a:fld id="{77729AF6-9464-42E0-A6A0-2C114574DC8B}" type="slidenum">
              <a:rPr lang="bg-BG"/>
              <a:pPr>
                <a:defRPr/>
              </a:pPr>
              <a:t>‹#›</a:t>
            </a:fld>
            <a:endParaRPr lang="bg-BG"/>
          </a:p>
        </p:txBody>
      </p:sp>
      <p:grpSp>
        <p:nvGrpSpPr>
          <p:cNvPr id="2052" name="Group 4"/>
          <p:cNvGrpSpPr>
            <a:grpSpLocks/>
          </p:cNvGrpSpPr>
          <p:nvPr/>
        </p:nvGrpSpPr>
        <p:grpSpPr bwMode="auto">
          <a:xfrm>
            <a:off x="0" y="0"/>
            <a:ext cx="9140825" cy="6850063"/>
            <a:chOff x="0" y="0"/>
            <a:chExt cx="5758" cy="4315"/>
          </a:xfrm>
        </p:grpSpPr>
        <p:grpSp>
          <p:nvGrpSpPr>
            <p:cNvPr id="2056" name="Group 5"/>
            <p:cNvGrpSpPr>
              <a:grpSpLocks/>
            </p:cNvGrpSpPr>
            <p:nvPr userDrawn="1"/>
          </p:nvGrpSpPr>
          <p:grpSpPr bwMode="auto">
            <a:xfrm>
              <a:off x="1728" y="2230"/>
              <a:ext cx="4027" cy="2085"/>
              <a:chOff x="1728" y="2230"/>
              <a:chExt cx="4027" cy="2085"/>
            </a:xfrm>
          </p:grpSpPr>
          <p:sp>
            <p:nvSpPr>
              <p:cNvPr id="2867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gn="ctr">
                  <a:defRPr/>
                </a:pPr>
                <a:endParaRPr lang="en-US">
                  <a:cs typeface="Times New Roman" charset="0"/>
                </a:endParaRPr>
              </a:p>
            </p:txBody>
          </p:sp>
          <p:sp>
            <p:nvSpPr>
              <p:cNvPr id="2867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gn="ctr">
                  <a:defRPr/>
                </a:pPr>
                <a:endParaRPr lang="en-US">
                  <a:cs typeface="Times New Roman" charset="0"/>
                </a:endParaRPr>
              </a:p>
            </p:txBody>
          </p:sp>
          <p:sp>
            <p:nvSpPr>
              <p:cNvPr id="2868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gn="ctr">
                  <a:defRPr/>
                </a:pPr>
                <a:endParaRPr lang="en-US">
                  <a:cs typeface="Times New Roman" charset="0"/>
                </a:endParaRPr>
              </a:p>
            </p:txBody>
          </p:sp>
          <p:sp>
            <p:nvSpPr>
              <p:cNvPr id="2868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lgn="ctr">
                  <a:defRPr/>
                </a:pPr>
                <a:endParaRPr lang="en-US">
                  <a:cs typeface="Times New Roman" charset="0"/>
                </a:endParaRPr>
              </a:p>
            </p:txBody>
          </p:sp>
          <p:sp>
            <p:nvSpPr>
              <p:cNvPr id="2868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gn="ctr">
                  <a:defRPr/>
                </a:pPr>
                <a:endParaRPr lang="en-US">
                  <a:cs typeface="Times New Roman" charset="0"/>
                </a:endParaRPr>
              </a:p>
            </p:txBody>
          </p:sp>
        </p:grpSp>
        <p:sp>
          <p:nvSpPr>
            <p:cNvPr id="2868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ctr">
                <a:defRPr/>
              </a:pPr>
              <a:endParaRPr lang="en-US">
                <a:cs typeface="Times New Roman" charset="0"/>
              </a:endParaRPr>
            </a:p>
          </p:txBody>
        </p:sp>
        <p:sp>
          <p:nvSpPr>
            <p:cNvPr id="28684"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lgn="ctr">
                <a:defRPr/>
              </a:pPr>
              <a:endParaRPr lang="en-US">
                <a:cs typeface="Times New Roman" charset="0"/>
              </a:endParaRPr>
            </a:p>
          </p:txBody>
        </p:sp>
      </p:grpSp>
      <p:sp>
        <p:nvSpPr>
          <p:cNvPr id="2868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bg-BG" smtClean="0"/>
              <a:t>Click to edit Master title style</a:t>
            </a:r>
          </a:p>
        </p:txBody>
      </p:sp>
      <p:sp>
        <p:nvSpPr>
          <p:cNvPr id="2868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cs typeface="Times New Roman" charset="0"/>
              </a:defRPr>
            </a:lvl1pPr>
          </a:lstStyle>
          <a:p>
            <a:pPr>
              <a:defRPr/>
            </a:pPr>
            <a:endParaRPr lang="bg-BG"/>
          </a:p>
        </p:txBody>
      </p:sp>
      <p:sp>
        <p:nvSpPr>
          <p:cNvPr id="2868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bg-BG" smtClean="0"/>
              <a:t>Click to edit Master text styles</a:t>
            </a:r>
          </a:p>
          <a:p>
            <a:pPr lvl="1"/>
            <a:r>
              <a:rPr lang="bg-BG" smtClean="0"/>
              <a:t>Second level</a:t>
            </a:r>
          </a:p>
          <a:p>
            <a:pPr lvl="2"/>
            <a:r>
              <a:rPr lang="bg-BG" smtClean="0"/>
              <a:t>Third level</a:t>
            </a:r>
          </a:p>
          <a:p>
            <a:pPr lvl="3"/>
            <a:r>
              <a:rPr lang="bg-BG" smtClean="0"/>
              <a:t>Fourth level</a:t>
            </a:r>
          </a:p>
          <a:p>
            <a:pPr lvl="4"/>
            <a:r>
              <a:rPr lang="bg-BG" smtClean="0"/>
              <a:t>Fifth level</a:t>
            </a:r>
          </a:p>
        </p:txBody>
      </p:sp>
    </p:spTree>
  </p:cSld>
  <p:clrMap bg1="dk2" tx1="lt1" bg2="dk1" tx2="lt2" accent1="accent1" accent2="accent2" accent3="accent3" accent4="accent4" accent5="accent5" accent6="accent6" hlink="hlink" folHlink="folHlink"/>
  <p:sldLayoutIdLst>
    <p:sldLayoutId id="2147483733"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Lst>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Lucida Sans Unicode"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Lucida Sans Unicode"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Lucida Sans Unicode"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Lucida Sans Unicode"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1.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2.emf"/><Relationship Id="rId7" Type="http://schemas.openxmlformats.org/officeDocument/2006/relationships/image" Target="../media/image46.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35628" y="1965963"/>
            <a:ext cx="8353468" cy="910375"/>
          </a:xfrm>
        </p:spPr>
        <p:txBody>
          <a:bodyPr/>
          <a:lstStyle/>
          <a:p>
            <a:r>
              <a:rPr lang="en-US" sz="4400" dirty="0" smtClean="0">
                <a:solidFill>
                  <a:schemeClr val="tx1"/>
                </a:solidFill>
              </a:rPr>
              <a:t>How to publish genomic Data papers based on BOL data - Biodiversity Data Journal </a:t>
            </a:r>
            <a:br>
              <a:rPr lang="en-US" sz="4400" dirty="0" smtClean="0">
                <a:solidFill>
                  <a:schemeClr val="tx1"/>
                </a:solidFill>
              </a:rPr>
            </a:br>
            <a:r>
              <a:rPr lang="en-US" sz="4400" dirty="0" smtClean="0">
                <a:solidFill>
                  <a:schemeClr val="tx1"/>
                </a:solidFill>
              </a:rPr>
              <a:t/>
            </a:r>
            <a:br>
              <a:rPr lang="en-US" sz="4400" dirty="0" smtClean="0">
                <a:solidFill>
                  <a:schemeClr val="tx1"/>
                </a:solidFill>
              </a:rPr>
            </a:br>
            <a:r>
              <a:rPr lang="en-US" sz="4400" dirty="0" smtClean="0">
                <a:solidFill>
                  <a:schemeClr val="tx1"/>
                </a:solidFill>
              </a:rPr>
              <a:t/>
            </a:r>
            <a:br>
              <a:rPr lang="en-US" sz="4400" dirty="0" smtClean="0">
                <a:solidFill>
                  <a:schemeClr val="tx1"/>
                </a:solidFill>
              </a:rPr>
            </a:br>
            <a:endParaRPr lang="en-US" sz="4400" b="0" dirty="0" smtClean="0">
              <a:solidFill>
                <a:schemeClr val="tx1"/>
              </a:solidFill>
            </a:endParaRPr>
          </a:p>
        </p:txBody>
      </p:sp>
      <p:sp>
        <p:nvSpPr>
          <p:cNvPr id="7" name="Subtitle 6"/>
          <p:cNvSpPr>
            <a:spLocks noGrp="1"/>
          </p:cNvSpPr>
          <p:nvPr>
            <p:ph type="subTitle" sz="quarter" idx="1"/>
          </p:nvPr>
        </p:nvSpPr>
        <p:spPr>
          <a:xfrm>
            <a:off x="995589" y="3079824"/>
            <a:ext cx="7335611" cy="1752600"/>
          </a:xfrm>
        </p:spPr>
        <p:txBody>
          <a:bodyPr/>
          <a:lstStyle/>
          <a:p>
            <a:r>
              <a:rPr lang="bg-BG" sz="2200" dirty="0" smtClean="0"/>
              <a:t>Lyubomir Penev</a:t>
            </a:r>
            <a:endParaRPr lang="en-US" sz="2200" dirty="0" smtClean="0"/>
          </a:p>
          <a:p>
            <a:r>
              <a:rPr lang="en-US" sz="1800" dirty="0" smtClean="0"/>
              <a:t>Bulgarian Academy of Sciences &amp; </a:t>
            </a:r>
            <a:r>
              <a:rPr lang="en-US" sz="1800" dirty="0" err="1" smtClean="0"/>
              <a:t>Pensoft</a:t>
            </a:r>
            <a:r>
              <a:rPr lang="en-US" sz="1800" dirty="0" smtClean="0"/>
              <a:t> Publishers</a:t>
            </a:r>
            <a:r>
              <a:rPr lang="bg-BG" sz="1800" dirty="0" smtClean="0"/>
              <a:t/>
            </a:r>
            <a:br>
              <a:rPr lang="bg-BG" sz="1800" dirty="0" smtClean="0"/>
            </a:br>
            <a:endParaRPr lang="bg-BG" sz="1800" b="1" baseline="30000" dirty="0" smtClean="0"/>
          </a:p>
          <a:p>
            <a:endParaRPr lang="bg-BG" sz="2000" b="1" dirty="0" smtClean="0">
              <a:latin typeface="+mj-lt"/>
            </a:endParaRPr>
          </a:p>
        </p:txBody>
      </p:sp>
      <p:pic>
        <p:nvPicPr>
          <p:cNvPr id="4101" name="Picture 4"/>
          <p:cNvPicPr>
            <a:picLocks noChangeAspect="1" noChangeArrowheads="1"/>
          </p:cNvPicPr>
          <p:nvPr/>
        </p:nvPicPr>
        <p:blipFill>
          <a:blip r:embed="rId2" cstate="print"/>
          <a:srcRect/>
          <a:stretch>
            <a:fillRect/>
          </a:stretch>
        </p:blipFill>
        <p:spPr bwMode="auto">
          <a:xfrm>
            <a:off x="142875" y="6075915"/>
            <a:ext cx="1911350" cy="508000"/>
          </a:xfrm>
          <a:prstGeom prst="rect">
            <a:avLst/>
          </a:prstGeom>
          <a:noFill/>
          <a:ln w="9525">
            <a:noFill/>
            <a:miter lim="800000"/>
            <a:headEnd/>
            <a:tailEnd/>
          </a:ln>
        </p:spPr>
      </p:pic>
      <p:grpSp>
        <p:nvGrpSpPr>
          <p:cNvPr id="3" name="Group 39"/>
          <p:cNvGrpSpPr>
            <a:grpSpLocks/>
          </p:cNvGrpSpPr>
          <p:nvPr/>
        </p:nvGrpSpPr>
        <p:grpSpPr bwMode="auto">
          <a:xfrm>
            <a:off x="7046898" y="5873614"/>
            <a:ext cx="1341440" cy="984386"/>
            <a:chOff x="647" y="753"/>
            <a:chExt cx="2611" cy="1612"/>
          </a:xfrm>
        </p:grpSpPr>
        <p:pic>
          <p:nvPicPr>
            <p:cNvPr id="11" name="Picture 38" descr="ViBRANT Logo No Text-Large"/>
            <p:cNvPicPr>
              <a:picLocks noChangeAspect="1" noChangeArrowheads="1"/>
            </p:cNvPicPr>
            <p:nvPr/>
          </p:nvPicPr>
          <p:blipFill>
            <a:blip r:embed="rId3" cstate="print"/>
            <a:srcRect/>
            <a:stretch>
              <a:fillRect/>
            </a:stretch>
          </p:blipFill>
          <p:spPr bwMode="auto">
            <a:xfrm>
              <a:off x="647" y="753"/>
              <a:ext cx="2008" cy="1305"/>
            </a:xfrm>
            <a:prstGeom prst="rect">
              <a:avLst/>
            </a:prstGeom>
            <a:noFill/>
          </p:spPr>
        </p:pic>
        <p:sp>
          <p:nvSpPr>
            <p:cNvPr id="12" name="Text Box 32"/>
            <p:cNvSpPr txBox="1">
              <a:spLocks noChangeArrowheads="1"/>
            </p:cNvSpPr>
            <p:nvPr/>
          </p:nvSpPr>
          <p:spPr bwMode="auto">
            <a:xfrm>
              <a:off x="1803" y="1567"/>
              <a:ext cx="1455" cy="494"/>
            </a:xfrm>
            <a:prstGeom prst="rect">
              <a:avLst/>
            </a:prstGeom>
            <a:noFill/>
            <a:ln w="9525">
              <a:noFill/>
              <a:miter lim="800000"/>
              <a:headEnd/>
              <a:tailEnd/>
            </a:ln>
          </p:spPr>
          <p:txBody>
            <a:bodyPr wrap="none">
              <a:spAutoFit/>
            </a:bodyPr>
            <a:lstStyle/>
            <a:p>
              <a:pPr>
                <a:tabLst>
                  <a:tab pos="533400" algn="l"/>
                </a:tabLst>
              </a:pPr>
              <a:r>
                <a:rPr lang="en-US" sz="2000" dirty="0" err="1" smtClean="0">
                  <a:latin typeface="Helvetica" pitchFamily="-48" charset="0"/>
                </a:rPr>
                <a:t>ViBRANT</a:t>
              </a:r>
              <a:endParaRPr lang="en-US" sz="2000" dirty="0">
                <a:latin typeface="Helvetica" pitchFamily="-48" charset="0"/>
              </a:endParaRPr>
            </a:p>
          </p:txBody>
        </p:sp>
        <p:sp>
          <p:nvSpPr>
            <p:cNvPr id="13" name="Text Box 33"/>
            <p:cNvSpPr txBox="1">
              <a:spLocks noChangeArrowheads="1"/>
            </p:cNvSpPr>
            <p:nvPr/>
          </p:nvSpPr>
          <p:spPr bwMode="auto">
            <a:xfrm>
              <a:off x="1948" y="1836"/>
              <a:ext cx="360" cy="529"/>
            </a:xfrm>
            <a:prstGeom prst="rect">
              <a:avLst/>
            </a:prstGeom>
            <a:noFill/>
            <a:ln w="9525">
              <a:noFill/>
              <a:miter lim="800000"/>
              <a:headEnd/>
              <a:tailEnd/>
            </a:ln>
          </p:spPr>
          <p:txBody>
            <a:bodyPr wrap="none">
              <a:spAutoFit/>
            </a:bodyPr>
            <a:lstStyle/>
            <a:p>
              <a:endParaRPr lang="en-US" i="1" dirty="0"/>
            </a:p>
          </p:txBody>
        </p:sp>
      </p:grpSp>
      <p:sp>
        <p:nvSpPr>
          <p:cNvPr id="9" name="Rectangle 8"/>
          <p:cNvSpPr/>
          <p:nvPr/>
        </p:nvSpPr>
        <p:spPr>
          <a:xfrm>
            <a:off x="1460186" y="6042992"/>
            <a:ext cx="6664960" cy="584775"/>
          </a:xfrm>
          <a:prstGeom prst="rect">
            <a:avLst/>
          </a:prstGeom>
        </p:spPr>
        <p:txBody>
          <a:bodyPr wrap="square">
            <a:spAutoFit/>
          </a:bodyPr>
          <a:lstStyle/>
          <a:p>
            <a:pPr algn="ctr">
              <a:spcBef>
                <a:spcPct val="20000"/>
              </a:spcBef>
            </a:pPr>
            <a:r>
              <a:rPr lang="en-US" sz="1600" dirty="0" err="1" smtClean="0">
                <a:latin typeface="Calibri" pitchFamily="34" charset="0"/>
              </a:rPr>
              <a:t>ViBRANT</a:t>
            </a:r>
            <a:r>
              <a:rPr lang="en-US" sz="1600" dirty="0" smtClean="0">
                <a:latin typeface="Calibri" pitchFamily="34" charset="0"/>
              </a:rPr>
              <a:t> Tools for DNA taxonomists,  </a:t>
            </a:r>
            <a:br>
              <a:rPr lang="en-US" sz="1600" dirty="0" smtClean="0">
                <a:latin typeface="Calibri" pitchFamily="34" charset="0"/>
              </a:rPr>
            </a:br>
            <a:r>
              <a:rPr lang="en-US" sz="1600" dirty="0" smtClean="0">
                <a:latin typeface="Calibri" pitchFamily="34" charset="0"/>
              </a:rPr>
              <a:t>11 June 2013, Brussels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930" y="1984169"/>
            <a:ext cx="8229600" cy="1143000"/>
          </a:xfrm>
        </p:spPr>
        <p:txBody>
          <a:bodyPr/>
          <a:lstStyle/>
          <a:p>
            <a:r>
              <a:rPr lang="en-US" dirty="0" smtClean="0">
                <a:solidFill>
                  <a:srgbClr val="FFFF00"/>
                </a:solidFill>
              </a:rPr>
              <a:t>For genomic data</a:t>
            </a:r>
            <a:br>
              <a:rPr lang="en-US" dirty="0" smtClean="0">
                <a:solidFill>
                  <a:srgbClr val="FFFF00"/>
                </a:solidFill>
              </a:rPr>
            </a:br>
            <a:r>
              <a:rPr lang="en-US" dirty="0" smtClean="0">
                <a:solidFill>
                  <a:srgbClr val="FFFF00"/>
                </a:solidFill>
              </a:rPr>
              <a:t>let’s build up on:</a:t>
            </a:r>
            <a:r>
              <a:rPr lang="en-US" dirty="0" smtClean="0"/>
              <a:t/>
            </a:r>
            <a:br>
              <a:rPr lang="en-US" dirty="0" smtClean="0"/>
            </a:br>
            <a:r>
              <a:rPr lang="en-US" dirty="0" smtClean="0"/>
              <a:t/>
            </a:r>
            <a:br>
              <a:rPr lang="en-US" dirty="0" smtClean="0"/>
            </a:br>
            <a:r>
              <a:rPr lang="en-US" dirty="0" smtClean="0"/>
              <a:t> GBIF-</a:t>
            </a:r>
            <a:r>
              <a:rPr lang="en-US" dirty="0" err="1" smtClean="0"/>
              <a:t>Pensoft</a:t>
            </a:r>
            <a:r>
              <a:rPr lang="en-US" dirty="0" smtClean="0"/>
              <a:t> workflow for publishing occurrence data:</a:t>
            </a:r>
            <a:br>
              <a:rPr lang="en-US" dirty="0" smtClean="0"/>
            </a:br>
            <a:r>
              <a:rPr lang="en-US" dirty="0" smtClean="0">
                <a:solidFill>
                  <a:srgbClr val="FFFF00"/>
                </a:solidFill>
              </a:rPr>
              <a:t>data papers</a:t>
            </a:r>
            <a:endParaRPr lang="bg-BG" dirty="0">
              <a:solidFill>
                <a:srgbClr val="FFFF00"/>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362857"/>
            <a:ext cx="9144000" cy="5500914"/>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1" y="311956"/>
            <a:ext cx="9143999" cy="5911864"/>
          </a:xfrm>
          <a:prstGeom prst="rect">
            <a:avLst/>
          </a:prstGeom>
          <a:noFill/>
          <a:ln w="9525">
            <a:noFill/>
            <a:miter lim="800000"/>
            <a:headEnd/>
            <a:tailEnd/>
          </a:ln>
        </p:spPr>
      </p:pic>
      <p:pic>
        <p:nvPicPr>
          <p:cNvPr id="2" name="Picture 2"/>
          <p:cNvPicPr>
            <a:picLocks noChangeAspect="1" noChangeArrowheads="1"/>
          </p:cNvPicPr>
          <p:nvPr/>
        </p:nvPicPr>
        <p:blipFill>
          <a:blip r:embed="rId4" cstate="print"/>
          <a:srcRect/>
          <a:stretch>
            <a:fillRect/>
          </a:stretch>
        </p:blipFill>
        <p:spPr bwMode="auto">
          <a:xfrm>
            <a:off x="0" y="230275"/>
            <a:ext cx="9144000" cy="63974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2651"/>
            <a:ext cx="8229600" cy="1143000"/>
          </a:xfrm>
        </p:spPr>
        <p:txBody>
          <a:bodyPr/>
          <a:lstStyle/>
          <a:p>
            <a:r>
              <a:rPr lang="en-US" dirty="0" smtClean="0">
                <a:solidFill>
                  <a:schemeClr val="tx1"/>
                </a:solidFill>
              </a:rPr>
              <a:t>Metadata based on the Ecological Metadata Language (EML)</a:t>
            </a:r>
            <a:endParaRPr lang="bg-BG" dirty="0">
              <a:solidFill>
                <a:schemeClr val="tx1"/>
              </a:solidFill>
            </a:endParaRPr>
          </a:p>
        </p:txBody>
      </p:sp>
      <p:pic>
        <p:nvPicPr>
          <p:cNvPr id="2050" name="Picture 2"/>
          <p:cNvPicPr>
            <a:picLocks noChangeAspect="1" noChangeArrowheads="1"/>
          </p:cNvPicPr>
          <p:nvPr/>
        </p:nvPicPr>
        <p:blipFill>
          <a:blip r:embed="rId2" cstate="print"/>
          <a:srcRect/>
          <a:stretch>
            <a:fillRect/>
          </a:stretch>
        </p:blipFill>
        <p:spPr bwMode="auto">
          <a:xfrm>
            <a:off x="0" y="10713"/>
            <a:ext cx="9144000" cy="68472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Data publishing through </a:t>
            </a:r>
            <a:br>
              <a:rPr lang="en-US" sz="3400" dirty="0" smtClean="0"/>
            </a:br>
            <a:r>
              <a:rPr lang="en-US" sz="3400" dirty="0" smtClean="0"/>
              <a:t>Data Papers</a:t>
            </a:r>
            <a:endParaRPr lang="bg-BG" sz="3400" dirty="0"/>
          </a:p>
        </p:txBody>
      </p:sp>
      <p:pic>
        <p:nvPicPr>
          <p:cNvPr id="196610" name="Picture 2"/>
          <p:cNvPicPr>
            <a:picLocks noChangeAspect="1" noChangeArrowheads="1"/>
          </p:cNvPicPr>
          <p:nvPr/>
        </p:nvPicPr>
        <p:blipFill>
          <a:blip r:embed="rId2" cstate="print"/>
          <a:srcRect/>
          <a:stretch>
            <a:fillRect/>
          </a:stretch>
        </p:blipFill>
        <p:spPr bwMode="auto">
          <a:xfrm>
            <a:off x="1184032" y="1654419"/>
            <a:ext cx="6893168" cy="5055453"/>
          </a:xfrm>
          <a:prstGeom prst="rect">
            <a:avLst/>
          </a:prstGeom>
          <a:noFill/>
          <a:ln w="9525">
            <a:noFill/>
            <a:miter lim="800000"/>
            <a:headEnd/>
            <a:tailEnd/>
          </a:ln>
        </p:spPr>
      </p:pic>
      <p:pic>
        <p:nvPicPr>
          <p:cNvPr id="196611" name="Picture 3"/>
          <p:cNvPicPr>
            <a:picLocks noChangeAspect="1" noChangeArrowheads="1"/>
          </p:cNvPicPr>
          <p:nvPr/>
        </p:nvPicPr>
        <p:blipFill>
          <a:blip r:embed="rId3" cstate="print"/>
          <a:srcRect/>
          <a:stretch>
            <a:fillRect/>
          </a:stretch>
        </p:blipFill>
        <p:spPr bwMode="auto">
          <a:xfrm>
            <a:off x="1833063" y="129208"/>
            <a:ext cx="5321051" cy="6857999"/>
          </a:xfrm>
          <a:prstGeom prst="rect">
            <a:avLst/>
          </a:prstGeom>
          <a:noFill/>
          <a:ln w="9525">
            <a:noFill/>
            <a:miter lim="800000"/>
            <a:headEnd/>
            <a:tailEnd/>
          </a:ln>
        </p:spPr>
      </p:pic>
      <p:pic>
        <p:nvPicPr>
          <p:cNvPr id="196612" name="Picture 4"/>
          <p:cNvPicPr>
            <a:picLocks noChangeAspect="1" noChangeArrowheads="1"/>
          </p:cNvPicPr>
          <p:nvPr/>
        </p:nvPicPr>
        <p:blipFill>
          <a:blip r:embed="rId4" cstate="print"/>
          <a:srcRect/>
          <a:stretch>
            <a:fillRect/>
          </a:stretch>
        </p:blipFill>
        <p:spPr bwMode="auto">
          <a:xfrm>
            <a:off x="1797964" y="143507"/>
            <a:ext cx="5380892" cy="6853639"/>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9661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966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6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7301" y="0"/>
            <a:ext cx="8689398"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0" y="188842"/>
            <a:ext cx="9144000" cy="63334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1" y="0"/>
            <a:ext cx="9144000" cy="674833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930" y="1497152"/>
            <a:ext cx="8229600" cy="1143000"/>
          </a:xfrm>
        </p:spPr>
        <p:txBody>
          <a:bodyPr/>
          <a:lstStyle/>
          <a:p>
            <a:r>
              <a:rPr lang="en-US" dirty="0" smtClean="0">
                <a:solidFill>
                  <a:srgbClr val="FFFF00"/>
                </a:solidFill>
              </a:rPr>
              <a:t/>
            </a:r>
            <a:br>
              <a:rPr lang="en-US" dirty="0" smtClean="0">
                <a:solidFill>
                  <a:srgbClr val="FFFF00"/>
                </a:solidFill>
              </a:rPr>
            </a:br>
            <a:r>
              <a:rPr lang="en-US" dirty="0" smtClean="0">
                <a:solidFill>
                  <a:srgbClr val="FFFF00"/>
                </a:solidFill>
              </a:rPr>
              <a:t/>
            </a:r>
            <a:br>
              <a:rPr lang="en-US" dirty="0" smtClean="0">
                <a:solidFill>
                  <a:srgbClr val="FFFF00"/>
                </a:solidFill>
              </a:rPr>
            </a:br>
            <a:r>
              <a:rPr lang="en-US" dirty="0" smtClean="0">
                <a:solidFill>
                  <a:srgbClr val="FFFF00"/>
                </a:solidFill>
              </a:rPr>
              <a:t>We need to:</a:t>
            </a:r>
            <a:r>
              <a:rPr lang="en-US" dirty="0" smtClean="0"/>
              <a:t/>
            </a:r>
            <a:br>
              <a:rPr lang="en-US" dirty="0" smtClean="0"/>
            </a:br>
            <a:r>
              <a:rPr lang="en-US" dirty="0" smtClean="0"/>
              <a:t/>
            </a:r>
            <a:br>
              <a:rPr lang="en-US" dirty="0" smtClean="0"/>
            </a:br>
            <a:r>
              <a:rPr lang="en-US" dirty="0" smtClean="0">
                <a:solidFill>
                  <a:schemeClr val="tx1"/>
                </a:solidFill>
              </a:rPr>
              <a:t>Identify the specific metadata descriptors used for genomic data and integrate these into the data paper concept</a:t>
            </a:r>
            <a:endParaRPr lang="bg-BG" dirty="0">
              <a:solidFill>
                <a:schemeClr val="tx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930" y="1984169"/>
            <a:ext cx="8229600" cy="1143000"/>
          </a:xfrm>
        </p:spPr>
        <p:txBody>
          <a:bodyPr/>
          <a:lstStyle/>
          <a:p>
            <a:r>
              <a:rPr lang="en-US" dirty="0" smtClean="0">
                <a:solidFill>
                  <a:srgbClr val="FFFF00"/>
                </a:solidFill>
              </a:rPr>
              <a:t/>
            </a:r>
            <a:br>
              <a:rPr lang="en-US" dirty="0" smtClean="0">
                <a:solidFill>
                  <a:srgbClr val="FFFF00"/>
                </a:solidFill>
              </a:rPr>
            </a:br>
            <a:r>
              <a:rPr lang="en-US" dirty="0" smtClean="0">
                <a:solidFill>
                  <a:srgbClr val="FFFF00"/>
                </a:solidFill>
              </a:rPr>
              <a:t/>
            </a:r>
            <a:br>
              <a:rPr lang="en-US" dirty="0" smtClean="0">
                <a:solidFill>
                  <a:srgbClr val="FFFF00"/>
                </a:solidFill>
              </a:rPr>
            </a:br>
            <a:r>
              <a:rPr lang="en-US" dirty="0" smtClean="0">
                <a:solidFill>
                  <a:srgbClr val="FFFF00"/>
                </a:solidFill>
              </a:rPr>
              <a:t>Then we need to:</a:t>
            </a:r>
            <a:r>
              <a:rPr lang="en-US" dirty="0" smtClean="0"/>
              <a:t/>
            </a:r>
            <a:br>
              <a:rPr lang="en-US" dirty="0" smtClean="0"/>
            </a:br>
            <a:r>
              <a:rPr lang="en-US" dirty="0" smtClean="0"/>
              <a:t/>
            </a:r>
            <a:br>
              <a:rPr lang="en-US" dirty="0" smtClean="0"/>
            </a:br>
            <a:r>
              <a:rPr lang="en-US" dirty="0" smtClean="0">
                <a:solidFill>
                  <a:schemeClr val="tx1"/>
                </a:solidFill>
              </a:rPr>
              <a:t>Map the existing metadata descriptors for genomic data and automatically generate data paper manuscripts from them</a:t>
            </a:r>
            <a:br>
              <a:rPr lang="en-US" dirty="0" smtClean="0">
                <a:solidFill>
                  <a:schemeClr val="tx1"/>
                </a:solidFill>
              </a:rPr>
            </a:br>
            <a:endParaRPr lang="bg-BG" dirty="0">
              <a:solidFill>
                <a:schemeClr val="tx1"/>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930" y="1497152"/>
            <a:ext cx="8229600" cy="1143000"/>
          </a:xfrm>
        </p:spPr>
        <p:txBody>
          <a:bodyPr/>
          <a:lstStyle/>
          <a:p>
            <a:r>
              <a:rPr lang="en-US" dirty="0" smtClean="0">
                <a:solidFill>
                  <a:srgbClr val="FFFF00"/>
                </a:solidFill>
              </a:rPr>
              <a:t/>
            </a:r>
            <a:br>
              <a:rPr lang="en-US" dirty="0" smtClean="0">
                <a:solidFill>
                  <a:srgbClr val="FFFF00"/>
                </a:solidFill>
              </a:rPr>
            </a:br>
            <a:r>
              <a:rPr lang="en-US" dirty="0" smtClean="0">
                <a:solidFill>
                  <a:srgbClr val="FFFF00"/>
                </a:solidFill>
              </a:rPr>
              <a:t/>
            </a:r>
            <a:br>
              <a:rPr lang="en-US" dirty="0" smtClean="0">
                <a:solidFill>
                  <a:srgbClr val="FFFF00"/>
                </a:solidFill>
              </a:rPr>
            </a:br>
            <a:r>
              <a:rPr lang="en-US" dirty="0" smtClean="0">
                <a:solidFill>
                  <a:srgbClr val="FFFF00"/>
                </a:solidFill>
              </a:rPr>
              <a:t>The </a:t>
            </a:r>
            <a:r>
              <a:rPr lang="en-US" dirty="0" err="1" smtClean="0">
                <a:solidFill>
                  <a:srgbClr val="FFFF00"/>
                </a:solidFill>
              </a:rPr>
              <a:t>testbed</a:t>
            </a:r>
            <a:r>
              <a:rPr lang="en-US" dirty="0" smtClean="0"/>
              <a:t/>
            </a:r>
            <a:br>
              <a:rPr lang="en-US" dirty="0" smtClean="0"/>
            </a:br>
            <a:r>
              <a:rPr lang="en-US" dirty="0" smtClean="0"/>
              <a:t/>
            </a:r>
            <a:br>
              <a:rPr lang="en-US" dirty="0" smtClean="0"/>
            </a:br>
            <a:r>
              <a:rPr lang="en-US" dirty="0" err="1" smtClean="0">
                <a:solidFill>
                  <a:schemeClr val="tx1"/>
                </a:solidFill>
              </a:rPr>
              <a:t>ViBRANT</a:t>
            </a:r>
            <a:r>
              <a:rPr lang="en-US" dirty="0" smtClean="0">
                <a:solidFill>
                  <a:schemeClr val="tx1"/>
                </a:solidFill>
              </a:rPr>
              <a:t> special issue: </a:t>
            </a:r>
            <a:br>
              <a:rPr lang="en-US" dirty="0" smtClean="0">
                <a:solidFill>
                  <a:schemeClr val="tx1"/>
                </a:solidFill>
              </a:rPr>
            </a:br>
            <a:r>
              <a:rPr lang="en-US" dirty="0" smtClean="0">
                <a:solidFill>
                  <a:schemeClr val="tx1"/>
                </a:solidFill>
              </a:rPr>
              <a:t/>
            </a:r>
            <a:br>
              <a:rPr lang="en-US" dirty="0" smtClean="0">
                <a:solidFill>
                  <a:schemeClr val="tx1"/>
                </a:solidFill>
              </a:rPr>
            </a:br>
            <a:r>
              <a:rPr lang="en-US" sz="3200" dirty="0" smtClean="0">
                <a:solidFill>
                  <a:schemeClr val="tx1"/>
                </a:solidFill>
              </a:rPr>
              <a:t>DNA </a:t>
            </a:r>
            <a:r>
              <a:rPr lang="en-US" sz="3200" dirty="0" err="1" smtClean="0">
                <a:solidFill>
                  <a:schemeClr val="tx1"/>
                </a:solidFill>
              </a:rPr>
              <a:t>barcoding</a:t>
            </a:r>
            <a:r>
              <a:rPr lang="en-US" sz="3200" dirty="0" smtClean="0">
                <a:solidFill>
                  <a:schemeClr val="tx1"/>
                </a:solidFill>
              </a:rPr>
              <a:t>: a practical tool for fundamental and applied biodiversity research</a:t>
            </a:r>
            <a:br>
              <a:rPr lang="en-US" sz="3200" dirty="0" smtClean="0">
                <a:solidFill>
                  <a:schemeClr val="tx1"/>
                </a:solidFill>
              </a:rPr>
            </a:br>
            <a:r>
              <a:rPr lang="en-GB" sz="2400" dirty="0" smtClean="0">
                <a:solidFill>
                  <a:schemeClr val="tx1"/>
                </a:solidFill>
              </a:rPr>
              <a:t>Edited b: </a:t>
            </a:r>
            <a:r>
              <a:rPr lang="en-GB" sz="2400" dirty="0" err="1" smtClean="0">
                <a:solidFill>
                  <a:schemeClr val="tx1"/>
                </a:solidFill>
              </a:rPr>
              <a:t>Zoltan</a:t>
            </a:r>
            <a:r>
              <a:rPr lang="en-GB" sz="2400" dirty="0" smtClean="0">
                <a:solidFill>
                  <a:schemeClr val="tx1"/>
                </a:solidFill>
              </a:rPr>
              <a:t> Nagy, Kurt </a:t>
            </a:r>
            <a:r>
              <a:rPr lang="en-GB" sz="2400" dirty="0" err="1" smtClean="0">
                <a:solidFill>
                  <a:schemeClr val="tx1"/>
                </a:solidFill>
              </a:rPr>
              <a:t>Jordaens</a:t>
            </a:r>
            <a:r>
              <a:rPr lang="en-GB" sz="2400" dirty="0" smtClean="0">
                <a:solidFill>
                  <a:schemeClr val="tx1"/>
                </a:solidFill>
              </a:rPr>
              <a:t>, Marc de Meyer, Thierry </a:t>
            </a:r>
            <a:r>
              <a:rPr lang="en-GB" sz="2400" dirty="0" err="1" smtClean="0">
                <a:solidFill>
                  <a:schemeClr val="tx1"/>
                </a:solidFill>
              </a:rPr>
              <a:t>Backeljau</a:t>
            </a:r>
            <a:endParaRPr lang="bg-BG" sz="2400" dirty="0">
              <a:solidFill>
                <a:schemeClr val="tx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1886" y="203200"/>
            <a:ext cx="8389257" cy="1088571"/>
          </a:xfrm>
        </p:spPr>
        <p:txBody>
          <a:bodyPr/>
          <a:lstStyle/>
          <a:p>
            <a:pPr>
              <a:lnSpc>
                <a:spcPct val="90000"/>
              </a:lnSpc>
            </a:pPr>
            <a:r>
              <a:rPr lang="en-US" sz="3200" dirty="0" smtClean="0">
                <a:solidFill>
                  <a:schemeClr val="tx1"/>
                </a:solidFill>
                <a:latin typeface="Arial" charset="0"/>
              </a:rPr>
              <a:t>Life cycle of data associated with biodiversity manuscripts</a:t>
            </a:r>
            <a:endParaRPr lang="bg-BG" sz="3200" dirty="0">
              <a:solidFill>
                <a:schemeClr val="tx1"/>
              </a:solidFill>
            </a:endParaRPr>
          </a:p>
        </p:txBody>
      </p:sp>
      <p:sp>
        <p:nvSpPr>
          <p:cNvPr id="7" name="_s1030"/>
          <p:cNvSpPr>
            <a:spLocks noChangeArrowheads="1"/>
          </p:cNvSpPr>
          <p:nvPr/>
        </p:nvSpPr>
        <p:spPr bwMode="auto">
          <a:xfrm>
            <a:off x="3251200" y="2240870"/>
            <a:ext cx="2271485" cy="734558"/>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b="1" cap="all" dirty="0" smtClean="0">
                <a:solidFill>
                  <a:srgbClr val="FFC000"/>
                </a:solidFill>
              </a:rPr>
              <a:t>Biodiversity</a:t>
            </a:r>
          </a:p>
          <a:p>
            <a:pPr algn="ctr"/>
            <a:r>
              <a:rPr lang="en-US" b="1" cap="all" dirty="0" smtClean="0">
                <a:solidFill>
                  <a:srgbClr val="FFC000"/>
                </a:solidFill>
              </a:rPr>
              <a:t>manuscript</a:t>
            </a:r>
            <a:endParaRPr lang="bg-BG" b="1" cap="all" dirty="0">
              <a:solidFill>
                <a:srgbClr val="FFC000"/>
              </a:solidFill>
            </a:endParaRPr>
          </a:p>
        </p:txBody>
      </p:sp>
      <p:sp>
        <p:nvSpPr>
          <p:cNvPr id="10" name="_s1030"/>
          <p:cNvSpPr>
            <a:spLocks noChangeArrowheads="1"/>
          </p:cNvSpPr>
          <p:nvPr/>
        </p:nvSpPr>
        <p:spPr bwMode="auto">
          <a:xfrm>
            <a:off x="638629" y="1314904"/>
            <a:ext cx="1990952" cy="457200"/>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sz="1800" dirty="0"/>
              <a:t>Occurrence data</a:t>
            </a:r>
            <a:endParaRPr lang="bg-BG" sz="1800" dirty="0"/>
          </a:p>
        </p:txBody>
      </p:sp>
      <p:sp>
        <p:nvSpPr>
          <p:cNvPr id="11" name="_s1030"/>
          <p:cNvSpPr>
            <a:spLocks noChangeArrowheads="1"/>
          </p:cNvSpPr>
          <p:nvPr/>
        </p:nvSpPr>
        <p:spPr bwMode="auto">
          <a:xfrm>
            <a:off x="6109833" y="1278618"/>
            <a:ext cx="2090737" cy="457200"/>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sz="1800" dirty="0" smtClean="0"/>
              <a:t>Genomic dada</a:t>
            </a:r>
            <a:endParaRPr lang="bg-BG" sz="1800" dirty="0"/>
          </a:p>
        </p:txBody>
      </p:sp>
      <p:sp>
        <p:nvSpPr>
          <p:cNvPr id="12" name="_s1030"/>
          <p:cNvSpPr>
            <a:spLocks noChangeArrowheads="1"/>
          </p:cNvSpPr>
          <p:nvPr/>
        </p:nvSpPr>
        <p:spPr bwMode="auto">
          <a:xfrm>
            <a:off x="647700" y="3229897"/>
            <a:ext cx="2037443" cy="508892"/>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sz="1800" dirty="0" smtClean="0"/>
              <a:t>Image galleries</a:t>
            </a:r>
            <a:endParaRPr lang="bg-BG" sz="1800" dirty="0"/>
          </a:p>
        </p:txBody>
      </p:sp>
      <p:sp>
        <p:nvSpPr>
          <p:cNvPr id="13" name="_s1030"/>
          <p:cNvSpPr>
            <a:spLocks noChangeArrowheads="1"/>
          </p:cNvSpPr>
          <p:nvPr/>
        </p:nvSpPr>
        <p:spPr bwMode="auto">
          <a:xfrm>
            <a:off x="608196" y="2338395"/>
            <a:ext cx="2031766" cy="493296"/>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sz="1600" dirty="0" err="1" smtClean="0"/>
              <a:t>Morphometric</a:t>
            </a:r>
            <a:r>
              <a:rPr lang="en-US" sz="1600" dirty="0" smtClean="0"/>
              <a:t> data</a:t>
            </a:r>
            <a:endParaRPr lang="bg-BG" sz="1600" dirty="0"/>
          </a:p>
        </p:txBody>
      </p:sp>
      <p:sp>
        <p:nvSpPr>
          <p:cNvPr id="14" name="_s1030"/>
          <p:cNvSpPr>
            <a:spLocks noChangeArrowheads="1"/>
          </p:cNvSpPr>
          <p:nvPr/>
        </p:nvSpPr>
        <p:spPr bwMode="auto">
          <a:xfrm>
            <a:off x="6183086" y="3244645"/>
            <a:ext cx="2061028" cy="531602"/>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sz="1800" dirty="0" smtClean="0"/>
              <a:t>Environmental </a:t>
            </a:r>
            <a:br>
              <a:rPr lang="en-US" sz="1800" dirty="0" smtClean="0"/>
            </a:br>
            <a:r>
              <a:rPr lang="en-US" sz="1800" dirty="0" smtClean="0"/>
              <a:t>data</a:t>
            </a:r>
            <a:endParaRPr lang="bg-BG" sz="1800" dirty="0"/>
          </a:p>
        </p:txBody>
      </p:sp>
      <p:sp>
        <p:nvSpPr>
          <p:cNvPr id="15" name="_s1030"/>
          <p:cNvSpPr>
            <a:spLocks noChangeArrowheads="1"/>
          </p:cNvSpPr>
          <p:nvPr/>
        </p:nvSpPr>
        <p:spPr bwMode="auto">
          <a:xfrm>
            <a:off x="6117772" y="2323645"/>
            <a:ext cx="2111828" cy="457200"/>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sz="1600" dirty="0" err="1" smtClean="0"/>
              <a:t>Phylogenetic</a:t>
            </a:r>
            <a:r>
              <a:rPr lang="en-US" sz="1600" dirty="0" smtClean="0"/>
              <a:t> data</a:t>
            </a:r>
            <a:endParaRPr lang="bg-BG" sz="1600" dirty="0"/>
          </a:p>
        </p:txBody>
      </p:sp>
      <p:sp>
        <p:nvSpPr>
          <p:cNvPr id="16" name="_s1030"/>
          <p:cNvSpPr>
            <a:spLocks noChangeArrowheads="1"/>
          </p:cNvSpPr>
          <p:nvPr/>
        </p:nvSpPr>
        <p:spPr bwMode="auto">
          <a:xfrm>
            <a:off x="3395816" y="1265976"/>
            <a:ext cx="2037443" cy="457200"/>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sz="1800" dirty="0" smtClean="0"/>
              <a:t>Any other data</a:t>
            </a:r>
            <a:endParaRPr lang="bg-BG" sz="1800" dirty="0"/>
          </a:p>
        </p:txBody>
      </p:sp>
      <p:sp>
        <p:nvSpPr>
          <p:cNvPr id="17" name="Line 125"/>
          <p:cNvSpPr>
            <a:spLocks noChangeShapeType="1"/>
          </p:cNvSpPr>
          <p:nvPr/>
        </p:nvSpPr>
        <p:spPr bwMode="auto">
          <a:xfrm>
            <a:off x="4380271" y="1814051"/>
            <a:ext cx="14747" cy="324465"/>
          </a:xfrm>
          <a:prstGeom prst="line">
            <a:avLst/>
          </a:prstGeom>
          <a:noFill/>
          <a:ln w="28575">
            <a:solidFill>
              <a:schemeClr val="tx1"/>
            </a:solidFill>
            <a:round/>
            <a:headEnd/>
            <a:tailEnd type="triangle" w="med" len="med"/>
          </a:ln>
        </p:spPr>
        <p:txBody>
          <a:bodyPr/>
          <a:lstStyle/>
          <a:p>
            <a:endParaRPr lang="en-US"/>
          </a:p>
        </p:txBody>
      </p:sp>
      <p:sp>
        <p:nvSpPr>
          <p:cNvPr id="18" name="Line 125"/>
          <p:cNvSpPr>
            <a:spLocks noChangeShapeType="1"/>
          </p:cNvSpPr>
          <p:nvPr/>
        </p:nvSpPr>
        <p:spPr bwMode="auto">
          <a:xfrm flipH="1">
            <a:off x="4527755" y="1877550"/>
            <a:ext cx="2698954" cy="246217"/>
          </a:xfrm>
          <a:prstGeom prst="line">
            <a:avLst/>
          </a:prstGeom>
          <a:noFill/>
          <a:ln w="28575">
            <a:solidFill>
              <a:schemeClr val="tx1"/>
            </a:solidFill>
            <a:round/>
            <a:headEnd/>
            <a:tailEnd type="triangle" w="med" len="med"/>
          </a:ln>
        </p:spPr>
        <p:txBody>
          <a:bodyPr/>
          <a:lstStyle/>
          <a:p>
            <a:endParaRPr lang="en-US"/>
          </a:p>
        </p:txBody>
      </p:sp>
      <p:sp>
        <p:nvSpPr>
          <p:cNvPr id="19" name="Line 125"/>
          <p:cNvSpPr>
            <a:spLocks noChangeShapeType="1"/>
          </p:cNvSpPr>
          <p:nvPr/>
        </p:nvSpPr>
        <p:spPr bwMode="auto">
          <a:xfrm>
            <a:off x="1548580" y="1862803"/>
            <a:ext cx="2625213" cy="260965"/>
          </a:xfrm>
          <a:prstGeom prst="line">
            <a:avLst/>
          </a:prstGeom>
          <a:noFill/>
          <a:ln w="28575">
            <a:solidFill>
              <a:schemeClr val="tx1"/>
            </a:solidFill>
            <a:round/>
            <a:headEnd/>
            <a:tailEnd type="triangle" w="med" len="med"/>
          </a:ln>
        </p:spPr>
        <p:txBody>
          <a:bodyPr/>
          <a:lstStyle/>
          <a:p>
            <a:endParaRPr lang="en-US"/>
          </a:p>
        </p:txBody>
      </p:sp>
      <p:sp>
        <p:nvSpPr>
          <p:cNvPr id="20" name="Line 125"/>
          <p:cNvSpPr>
            <a:spLocks noChangeShapeType="1"/>
          </p:cNvSpPr>
          <p:nvPr/>
        </p:nvSpPr>
        <p:spPr bwMode="auto">
          <a:xfrm flipH="1">
            <a:off x="5619134" y="2566219"/>
            <a:ext cx="398207" cy="14749"/>
          </a:xfrm>
          <a:prstGeom prst="line">
            <a:avLst/>
          </a:prstGeom>
          <a:noFill/>
          <a:ln w="28575">
            <a:solidFill>
              <a:schemeClr val="tx1"/>
            </a:solidFill>
            <a:round/>
            <a:headEnd/>
            <a:tailEnd type="triangle" w="med" len="med"/>
          </a:ln>
        </p:spPr>
        <p:txBody>
          <a:bodyPr/>
          <a:lstStyle/>
          <a:p>
            <a:endParaRPr lang="en-US"/>
          </a:p>
        </p:txBody>
      </p:sp>
      <p:sp>
        <p:nvSpPr>
          <p:cNvPr id="21" name="Line 125"/>
          <p:cNvSpPr>
            <a:spLocks noChangeShapeType="1"/>
          </p:cNvSpPr>
          <p:nvPr/>
        </p:nvSpPr>
        <p:spPr bwMode="auto">
          <a:xfrm>
            <a:off x="2743200" y="2580967"/>
            <a:ext cx="398206" cy="14748"/>
          </a:xfrm>
          <a:prstGeom prst="line">
            <a:avLst/>
          </a:prstGeom>
          <a:noFill/>
          <a:ln w="28575">
            <a:solidFill>
              <a:schemeClr val="tx1"/>
            </a:solidFill>
            <a:round/>
            <a:headEnd/>
            <a:tailEnd type="triangle" w="med" len="med"/>
          </a:ln>
        </p:spPr>
        <p:txBody>
          <a:bodyPr/>
          <a:lstStyle/>
          <a:p>
            <a:endParaRPr lang="en-US"/>
          </a:p>
        </p:txBody>
      </p:sp>
      <p:sp>
        <p:nvSpPr>
          <p:cNvPr id="22" name="Line 125"/>
          <p:cNvSpPr>
            <a:spLocks noChangeShapeType="1"/>
          </p:cNvSpPr>
          <p:nvPr/>
        </p:nvSpPr>
        <p:spPr bwMode="auto">
          <a:xfrm flipV="1">
            <a:off x="2772697" y="3067663"/>
            <a:ext cx="1415845" cy="486697"/>
          </a:xfrm>
          <a:prstGeom prst="line">
            <a:avLst/>
          </a:prstGeom>
          <a:noFill/>
          <a:ln w="28575">
            <a:solidFill>
              <a:schemeClr val="tx1"/>
            </a:solidFill>
            <a:round/>
            <a:headEnd/>
            <a:tailEnd type="triangle" w="med" len="med"/>
          </a:ln>
        </p:spPr>
        <p:txBody>
          <a:bodyPr/>
          <a:lstStyle/>
          <a:p>
            <a:endParaRPr lang="en-US"/>
          </a:p>
        </p:txBody>
      </p:sp>
      <p:sp>
        <p:nvSpPr>
          <p:cNvPr id="23" name="Line 125"/>
          <p:cNvSpPr>
            <a:spLocks noChangeShapeType="1"/>
          </p:cNvSpPr>
          <p:nvPr/>
        </p:nvSpPr>
        <p:spPr bwMode="auto">
          <a:xfrm flipH="1" flipV="1">
            <a:off x="4513005" y="3067665"/>
            <a:ext cx="1533833" cy="412954"/>
          </a:xfrm>
          <a:prstGeom prst="line">
            <a:avLst/>
          </a:prstGeom>
          <a:noFill/>
          <a:ln w="28575">
            <a:solidFill>
              <a:schemeClr val="tx1"/>
            </a:solidFill>
            <a:round/>
            <a:headEnd/>
            <a:tailEnd type="triangle" w="med" len="med"/>
          </a:ln>
        </p:spPr>
        <p:txBody>
          <a:bodyPr/>
          <a:lstStyle/>
          <a:p>
            <a:endParaRPr lang="en-US"/>
          </a:p>
        </p:txBody>
      </p:sp>
      <p:sp>
        <p:nvSpPr>
          <p:cNvPr id="24" name="Line 125"/>
          <p:cNvSpPr>
            <a:spLocks noChangeShapeType="1"/>
          </p:cNvSpPr>
          <p:nvPr/>
        </p:nvSpPr>
        <p:spPr bwMode="auto">
          <a:xfrm>
            <a:off x="4409767" y="3111911"/>
            <a:ext cx="14749" cy="840658"/>
          </a:xfrm>
          <a:prstGeom prst="line">
            <a:avLst/>
          </a:prstGeom>
          <a:noFill/>
          <a:ln w="28575">
            <a:solidFill>
              <a:schemeClr val="tx1"/>
            </a:solidFill>
            <a:round/>
            <a:headEnd/>
            <a:tailEnd type="triangle" w="med" len="med"/>
          </a:ln>
        </p:spPr>
        <p:txBody>
          <a:bodyPr/>
          <a:lstStyle/>
          <a:p>
            <a:endParaRPr lang="en-US"/>
          </a:p>
        </p:txBody>
      </p:sp>
      <p:sp>
        <p:nvSpPr>
          <p:cNvPr id="25" name="Rectangle 24"/>
          <p:cNvSpPr/>
          <p:nvPr/>
        </p:nvSpPr>
        <p:spPr>
          <a:xfrm>
            <a:off x="4483511" y="3432861"/>
            <a:ext cx="1150374" cy="523220"/>
          </a:xfrm>
          <a:prstGeom prst="rect">
            <a:avLst/>
          </a:prstGeom>
        </p:spPr>
        <p:txBody>
          <a:bodyPr wrap="square">
            <a:spAutoFit/>
          </a:bodyPr>
          <a:lstStyle/>
          <a:p>
            <a:r>
              <a:rPr lang="en-US" sz="1400" b="1" dirty="0" smtClean="0"/>
              <a:t>XML </a:t>
            </a:r>
            <a:br>
              <a:rPr lang="en-US" sz="1400" b="1" dirty="0" smtClean="0"/>
            </a:br>
            <a:r>
              <a:rPr lang="en-US" sz="1400" b="1" dirty="0" smtClean="0"/>
              <a:t>MARK UP</a:t>
            </a:r>
            <a:endParaRPr lang="en-US" sz="1400" b="1" dirty="0"/>
          </a:p>
        </p:txBody>
      </p:sp>
      <p:sp>
        <p:nvSpPr>
          <p:cNvPr id="31" name="_s1030"/>
          <p:cNvSpPr>
            <a:spLocks noChangeArrowheads="1"/>
          </p:cNvSpPr>
          <p:nvPr/>
        </p:nvSpPr>
        <p:spPr bwMode="auto">
          <a:xfrm>
            <a:off x="3318387" y="4100053"/>
            <a:ext cx="2182761" cy="589935"/>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sz="1800" dirty="0" smtClean="0">
                <a:solidFill>
                  <a:srgbClr val="FFC000"/>
                </a:solidFill>
              </a:rPr>
              <a:t>Structured text </a:t>
            </a:r>
            <a:br>
              <a:rPr lang="en-US" sz="1800" dirty="0" smtClean="0">
                <a:solidFill>
                  <a:srgbClr val="FFC000"/>
                </a:solidFill>
              </a:rPr>
            </a:br>
            <a:r>
              <a:rPr lang="en-US" sz="1800" dirty="0" smtClean="0">
                <a:solidFill>
                  <a:srgbClr val="FFC000"/>
                </a:solidFill>
              </a:rPr>
              <a:t>(data!)</a:t>
            </a:r>
            <a:endParaRPr lang="bg-BG" sz="1800" dirty="0">
              <a:solidFill>
                <a:srgbClr val="FFC000"/>
              </a:solidFill>
            </a:endParaRPr>
          </a:p>
        </p:txBody>
      </p:sp>
      <p:sp>
        <p:nvSpPr>
          <p:cNvPr id="32" name="Line 125"/>
          <p:cNvSpPr>
            <a:spLocks noChangeShapeType="1"/>
          </p:cNvSpPr>
          <p:nvPr/>
        </p:nvSpPr>
        <p:spPr bwMode="auto">
          <a:xfrm flipH="1">
            <a:off x="3539609" y="4925961"/>
            <a:ext cx="929151" cy="324465"/>
          </a:xfrm>
          <a:prstGeom prst="line">
            <a:avLst/>
          </a:prstGeom>
          <a:noFill/>
          <a:ln w="28575">
            <a:solidFill>
              <a:schemeClr val="tx1"/>
            </a:solidFill>
            <a:round/>
            <a:headEnd/>
            <a:tailEnd type="triangle" w="med" len="med"/>
          </a:ln>
        </p:spPr>
        <p:txBody>
          <a:bodyPr/>
          <a:lstStyle/>
          <a:p>
            <a:endParaRPr lang="en-US"/>
          </a:p>
        </p:txBody>
      </p:sp>
      <p:sp>
        <p:nvSpPr>
          <p:cNvPr id="33" name="Line 125"/>
          <p:cNvSpPr>
            <a:spLocks noChangeShapeType="1"/>
          </p:cNvSpPr>
          <p:nvPr/>
        </p:nvSpPr>
        <p:spPr bwMode="auto">
          <a:xfrm flipH="1">
            <a:off x="1519083" y="4866968"/>
            <a:ext cx="2743200" cy="383458"/>
          </a:xfrm>
          <a:prstGeom prst="line">
            <a:avLst/>
          </a:prstGeom>
          <a:noFill/>
          <a:ln w="28575">
            <a:solidFill>
              <a:schemeClr val="tx1"/>
            </a:solidFill>
            <a:round/>
            <a:headEnd/>
            <a:tailEnd type="triangle" w="med" len="med"/>
          </a:ln>
        </p:spPr>
        <p:txBody>
          <a:bodyPr/>
          <a:lstStyle/>
          <a:p>
            <a:endParaRPr lang="en-US"/>
          </a:p>
        </p:txBody>
      </p:sp>
      <p:sp>
        <p:nvSpPr>
          <p:cNvPr id="39" name="Line 125"/>
          <p:cNvSpPr>
            <a:spLocks noChangeShapeType="1"/>
          </p:cNvSpPr>
          <p:nvPr/>
        </p:nvSpPr>
        <p:spPr bwMode="auto">
          <a:xfrm>
            <a:off x="4572000" y="4911214"/>
            <a:ext cx="1150374" cy="368710"/>
          </a:xfrm>
          <a:prstGeom prst="line">
            <a:avLst/>
          </a:prstGeom>
          <a:noFill/>
          <a:ln w="28575">
            <a:solidFill>
              <a:schemeClr val="tx1"/>
            </a:solidFill>
            <a:round/>
            <a:headEnd/>
            <a:tailEnd type="triangle" w="med" len="med"/>
          </a:ln>
        </p:spPr>
        <p:txBody>
          <a:bodyPr/>
          <a:lstStyle/>
          <a:p>
            <a:endParaRPr lang="en-US"/>
          </a:p>
        </p:txBody>
      </p:sp>
      <p:sp>
        <p:nvSpPr>
          <p:cNvPr id="40" name="Line 125"/>
          <p:cNvSpPr>
            <a:spLocks noChangeShapeType="1"/>
          </p:cNvSpPr>
          <p:nvPr/>
        </p:nvSpPr>
        <p:spPr bwMode="auto">
          <a:xfrm>
            <a:off x="4675238" y="4852220"/>
            <a:ext cx="3126658" cy="398206"/>
          </a:xfrm>
          <a:prstGeom prst="line">
            <a:avLst/>
          </a:prstGeom>
          <a:noFill/>
          <a:ln w="28575">
            <a:solidFill>
              <a:schemeClr val="tx1"/>
            </a:solidFill>
            <a:round/>
            <a:headEnd/>
            <a:tailEnd type="triangle" w="med" len="med"/>
          </a:ln>
        </p:spPr>
        <p:txBody>
          <a:bodyPr/>
          <a:lstStyle/>
          <a:p>
            <a:endParaRPr lang="en-US"/>
          </a:p>
        </p:txBody>
      </p:sp>
      <p:sp>
        <p:nvSpPr>
          <p:cNvPr id="120" name="Rectangle 119"/>
          <p:cNvSpPr/>
          <p:nvPr/>
        </p:nvSpPr>
        <p:spPr bwMode="auto">
          <a:xfrm>
            <a:off x="0" y="5326978"/>
            <a:ext cx="9144000" cy="1545770"/>
          </a:xfrm>
          <a:prstGeom prst="rect">
            <a:avLst/>
          </a:prstGeom>
          <a:gradFill flip="none" rotWithShape="0">
            <a:gsLst>
              <a:gs pos="0">
                <a:schemeClr val="bg1">
                  <a:lumMod val="60000"/>
                  <a:lumOff val="40000"/>
                </a:schemeClr>
              </a:gs>
              <a:gs pos="50000">
                <a:schemeClr val="accent1">
                  <a:shade val="67500"/>
                  <a:satMod val="115000"/>
                </a:schemeClr>
              </a:gs>
              <a:gs pos="100000">
                <a:schemeClr val="accent1">
                  <a:shade val="100000"/>
                  <a:satMod val="115000"/>
                </a:schemeClr>
              </a:gs>
            </a:gsLst>
            <a:lin ang="18900000" scaled="1"/>
            <a:tileRect/>
          </a:gradFill>
          <a:ln w="9525" cap="flat" cmpd="sng" algn="ctr">
            <a:noFill/>
            <a:prstDash val="solid"/>
            <a:round/>
            <a:headEnd type="none" w="med" len="med"/>
            <a:tailEnd type="none" w="med" len="med"/>
          </a:ln>
          <a:effectLst/>
        </p:spPr>
        <p:txBody>
          <a:bodyPr wrap="none" lIns="62962" tIns="31481" rIns="62962" bIns="31481" anchor="ctr"/>
          <a:lstStyle/>
          <a:p>
            <a:pPr algn="ctr">
              <a:defRPr/>
            </a:pPr>
            <a:endParaRPr lang="bg-BG" sz="1600" b="1" dirty="0"/>
          </a:p>
        </p:txBody>
      </p:sp>
      <p:sp>
        <p:nvSpPr>
          <p:cNvPr id="121" name="_s1030"/>
          <p:cNvSpPr>
            <a:spLocks noChangeArrowheads="1"/>
          </p:cNvSpPr>
          <p:nvPr/>
        </p:nvSpPr>
        <p:spPr bwMode="auto">
          <a:xfrm>
            <a:off x="182880" y="5394959"/>
            <a:ext cx="1249681" cy="396241"/>
          </a:xfrm>
          <a:prstGeom prst="roundRect">
            <a:avLst>
              <a:gd name="adj" fmla="val 16667"/>
            </a:avLst>
          </a:prstGeom>
          <a:solidFill>
            <a:schemeClr val="bg2">
              <a:lumMod val="50000"/>
              <a:lumOff val="50000"/>
            </a:schemeClr>
          </a:solidFill>
          <a:ln w="9525">
            <a:solidFill>
              <a:schemeClr val="tx1"/>
            </a:solidFill>
            <a:round/>
            <a:headEnd/>
            <a:tailEnd/>
          </a:ln>
        </p:spPr>
        <p:txBody>
          <a:bodyPr wrap="none" lIns="62962" tIns="31481" rIns="62962" bIns="31481" anchor="ctr"/>
          <a:lstStyle/>
          <a:p>
            <a:pPr algn="ctr">
              <a:defRPr/>
            </a:pPr>
            <a:r>
              <a:rPr lang="bg-BG" b="1" dirty="0" smtClean="0"/>
              <a:t>ARTICLES</a:t>
            </a:r>
            <a:endParaRPr lang="bg-BG" b="1" dirty="0"/>
          </a:p>
        </p:txBody>
      </p:sp>
      <p:pic>
        <p:nvPicPr>
          <p:cNvPr id="122" name="Picture 21" descr="EOL_Brochure 3.jpg"/>
          <p:cNvPicPr>
            <a:picLocks noChangeAspect="1"/>
          </p:cNvPicPr>
          <p:nvPr/>
        </p:nvPicPr>
        <p:blipFill>
          <a:blip r:embed="rId2" cstate="print"/>
          <a:srcRect/>
          <a:stretch>
            <a:fillRect/>
          </a:stretch>
        </p:blipFill>
        <p:spPr bwMode="auto">
          <a:xfrm>
            <a:off x="3749040" y="6172658"/>
            <a:ext cx="1005840" cy="685342"/>
          </a:xfrm>
          <a:prstGeom prst="rect">
            <a:avLst/>
          </a:prstGeom>
          <a:noFill/>
          <a:ln w="9525">
            <a:noFill/>
            <a:miter lim="800000"/>
            <a:headEnd/>
            <a:tailEnd/>
          </a:ln>
        </p:spPr>
      </p:pic>
      <p:pic>
        <p:nvPicPr>
          <p:cNvPr id="123" name="Picture 2" descr="gbif_05"/>
          <p:cNvPicPr>
            <a:picLocks noChangeAspect="1" noChangeArrowheads="1"/>
          </p:cNvPicPr>
          <p:nvPr/>
        </p:nvPicPr>
        <p:blipFill>
          <a:blip r:embed="rId3" cstate="print"/>
          <a:srcRect/>
          <a:stretch>
            <a:fillRect/>
          </a:stretch>
        </p:blipFill>
        <p:spPr bwMode="auto">
          <a:xfrm>
            <a:off x="2499360" y="6168627"/>
            <a:ext cx="1005840" cy="689373"/>
          </a:xfrm>
          <a:prstGeom prst="rect">
            <a:avLst/>
          </a:prstGeom>
          <a:noFill/>
          <a:ln w="9525" algn="ctr">
            <a:solidFill>
              <a:schemeClr val="tx1"/>
            </a:solidFill>
            <a:miter lim="800000"/>
            <a:headEnd/>
            <a:tailEnd/>
          </a:ln>
        </p:spPr>
      </p:pic>
      <p:pic>
        <p:nvPicPr>
          <p:cNvPr id="124" name="Picture 44"/>
          <p:cNvPicPr>
            <a:picLocks noChangeAspect="1" noChangeArrowheads="1"/>
          </p:cNvPicPr>
          <p:nvPr/>
        </p:nvPicPr>
        <p:blipFill>
          <a:blip r:embed="rId4" cstate="print"/>
          <a:srcRect/>
          <a:stretch>
            <a:fillRect/>
          </a:stretch>
        </p:blipFill>
        <p:spPr bwMode="auto">
          <a:xfrm>
            <a:off x="8656320" y="6168427"/>
            <a:ext cx="487680" cy="689573"/>
          </a:xfrm>
          <a:prstGeom prst="rect">
            <a:avLst/>
          </a:prstGeom>
          <a:noFill/>
          <a:ln w="9525" algn="ctr">
            <a:solidFill>
              <a:schemeClr val="bg1"/>
            </a:solidFill>
            <a:miter lim="800000"/>
            <a:headEnd/>
            <a:tailEnd/>
          </a:ln>
        </p:spPr>
      </p:pic>
      <p:pic>
        <p:nvPicPr>
          <p:cNvPr id="125" name="Picture 2"/>
          <p:cNvPicPr>
            <a:picLocks noChangeAspect="1" noChangeArrowheads="1"/>
          </p:cNvPicPr>
          <p:nvPr/>
        </p:nvPicPr>
        <p:blipFill>
          <a:blip r:embed="rId5" cstate="print"/>
          <a:srcRect/>
          <a:stretch>
            <a:fillRect/>
          </a:stretch>
        </p:blipFill>
        <p:spPr bwMode="auto">
          <a:xfrm>
            <a:off x="6370320" y="6170849"/>
            <a:ext cx="1021080" cy="687151"/>
          </a:xfrm>
          <a:prstGeom prst="rect">
            <a:avLst/>
          </a:prstGeom>
          <a:noFill/>
          <a:ln w="9525">
            <a:noFill/>
            <a:miter lim="800000"/>
            <a:headEnd/>
            <a:tailEnd/>
          </a:ln>
          <a:effectLst/>
        </p:spPr>
      </p:pic>
      <p:pic>
        <p:nvPicPr>
          <p:cNvPr id="126" name="Inhaltsplatzhalter 4" descr="Plazi_books.jpg"/>
          <p:cNvPicPr>
            <a:picLocks noChangeAspect="1"/>
          </p:cNvPicPr>
          <p:nvPr/>
        </p:nvPicPr>
        <p:blipFill>
          <a:blip r:embed="rId6" cstate="print"/>
          <a:srcRect/>
          <a:stretch>
            <a:fillRect/>
          </a:stretch>
        </p:blipFill>
        <p:spPr bwMode="auto">
          <a:xfrm>
            <a:off x="4964113" y="6179082"/>
            <a:ext cx="1238567" cy="678918"/>
          </a:xfrm>
          <a:prstGeom prst="rect">
            <a:avLst/>
          </a:prstGeom>
          <a:noFill/>
          <a:ln w="9525">
            <a:noFill/>
            <a:miter lim="800000"/>
            <a:headEnd/>
            <a:tailEnd/>
          </a:ln>
          <a:effectLst/>
        </p:spPr>
      </p:pic>
      <p:pic>
        <p:nvPicPr>
          <p:cNvPr id="127" name="Picture 3"/>
          <p:cNvPicPr>
            <a:picLocks noChangeAspect="1" noChangeArrowheads="1"/>
          </p:cNvPicPr>
          <p:nvPr/>
        </p:nvPicPr>
        <p:blipFill>
          <a:blip r:embed="rId7" cstate="print"/>
          <a:srcRect/>
          <a:stretch>
            <a:fillRect/>
          </a:stretch>
        </p:blipFill>
        <p:spPr bwMode="auto">
          <a:xfrm>
            <a:off x="1539240" y="6172200"/>
            <a:ext cx="792480" cy="685800"/>
          </a:xfrm>
          <a:prstGeom prst="rect">
            <a:avLst/>
          </a:prstGeom>
          <a:noFill/>
          <a:ln w="9525">
            <a:noFill/>
            <a:miter lim="800000"/>
            <a:headEnd/>
            <a:tailEnd/>
          </a:ln>
          <a:effectLst/>
        </p:spPr>
      </p:pic>
      <p:pic>
        <p:nvPicPr>
          <p:cNvPr id="128" name="Picture 4"/>
          <p:cNvPicPr>
            <a:picLocks noChangeAspect="1" noChangeArrowheads="1"/>
          </p:cNvPicPr>
          <p:nvPr/>
        </p:nvPicPr>
        <p:blipFill>
          <a:blip r:embed="rId8" cstate="print"/>
          <a:srcRect/>
          <a:stretch>
            <a:fillRect/>
          </a:stretch>
        </p:blipFill>
        <p:spPr bwMode="auto">
          <a:xfrm>
            <a:off x="0" y="6153150"/>
            <a:ext cx="1390650" cy="704850"/>
          </a:xfrm>
          <a:prstGeom prst="rect">
            <a:avLst/>
          </a:prstGeom>
          <a:noFill/>
          <a:ln w="9525">
            <a:noFill/>
            <a:miter lim="800000"/>
            <a:headEnd/>
            <a:tailEnd/>
          </a:ln>
          <a:effectLst/>
        </p:spPr>
      </p:pic>
      <p:cxnSp>
        <p:nvCxnSpPr>
          <p:cNvPr id="129" name="Straight Arrow Connector 59"/>
          <p:cNvCxnSpPr>
            <a:cxnSpLocks noChangeShapeType="1"/>
          </p:cNvCxnSpPr>
          <p:nvPr/>
        </p:nvCxnSpPr>
        <p:spPr bwMode="auto">
          <a:xfrm flipV="1">
            <a:off x="289560" y="5852160"/>
            <a:ext cx="502920" cy="259080"/>
          </a:xfrm>
          <a:prstGeom prst="straightConnector1">
            <a:avLst/>
          </a:prstGeom>
          <a:noFill/>
          <a:ln w="28575" algn="ctr">
            <a:solidFill>
              <a:schemeClr val="tx1"/>
            </a:solidFill>
            <a:round/>
            <a:headEnd type="triangle" w="med" len="med"/>
            <a:tailEnd/>
          </a:ln>
        </p:spPr>
      </p:cxnSp>
      <p:cxnSp>
        <p:nvCxnSpPr>
          <p:cNvPr id="130" name="Straight Arrow Connector 59"/>
          <p:cNvCxnSpPr>
            <a:cxnSpLocks noChangeShapeType="1"/>
          </p:cNvCxnSpPr>
          <p:nvPr/>
        </p:nvCxnSpPr>
        <p:spPr bwMode="auto">
          <a:xfrm rot="10800000">
            <a:off x="1005840" y="5836920"/>
            <a:ext cx="670560" cy="289560"/>
          </a:xfrm>
          <a:prstGeom prst="straightConnector1">
            <a:avLst/>
          </a:prstGeom>
          <a:noFill/>
          <a:ln w="28575" algn="ctr">
            <a:solidFill>
              <a:schemeClr val="tx1"/>
            </a:solidFill>
            <a:round/>
            <a:headEnd type="triangle" w="med" len="med"/>
            <a:tailEnd/>
          </a:ln>
        </p:spPr>
      </p:cxnSp>
      <p:sp>
        <p:nvSpPr>
          <p:cNvPr id="131" name="_s1030"/>
          <p:cNvSpPr>
            <a:spLocks noChangeArrowheads="1"/>
          </p:cNvSpPr>
          <p:nvPr/>
        </p:nvSpPr>
        <p:spPr bwMode="auto">
          <a:xfrm>
            <a:off x="2895600" y="5379719"/>
            <a:ext cx="1158240" cy="396241"/>
          </a:xfrm>
          <a:prstGeom prst="roundRect">
            <a:avLst>
              <a:gd name="adj" fmla="val 16667"/>
            </a:avLst>
          </a:prstGeom>
          <a:solidFill>
            <a:schemeClr val="bg2">
              <a:lumMod val="50000"/>
              <a:lumOff val="50000"/>
            </a:schemeClr>
          </a:solidFill>
          <a:ln w="9525">
            <a:solidFill>
              <a:schemeClr val="tx1"/>
            </a:solidFill>
            <a:round/>
            <a:headEnd/>
            <a:tailEnd/>
          </a:ln>
        </p:spPr>
        <p:txBody>
          <a:bodyPr wrap="none" lIns="62962" tIns="31481" rIns="62962" bIns="31481" anchor="ctr"/>
          <a:lstStyle/>
          <a:p>
            <a:pPr algn="ctr">
              <a:defRPr/>
            </a:pPr>
            <a:r>
              <a:rPr lang="bg-BG" sz="1400" b="1" dirty="0" smtClean="0"/>
              <a:t>Occurr-</a:t>
            </a:r>
            <a:br>
              <a:rPr lang="bg-BG" sz="1400" b="1" dirty="0" smtClean="0"/>
            </a:br>
            <a:r>
              <a:rPr lang="bg-BG" sz="1400" b="1" dirty="0" smtClean="0"/>
              <a:t>ence data</a:t>
            </a:r>
            <a:endParaRPr lang="bg-BG" sz="1400" b="1" dirty="0"/>
          </a:p>
        </p:txBody>
      </p:sp>
      <p:sp>
        <p:nvSpPr>
          <p:cNvPr id="132" name="_s1030"/>
          <p:cNvSpPr>
            <a:spLocks noChangeArrowheads="1"/>
          </p:cNvSpPr>
          <p:nvPr/>
        </p:nvSpPr>
        <p:spPr bwMode="auto">
          <a:xfrm>
            <a:off x="6964680" y="5349240"/>
            <a:ext cx="1981200" cy="381000"/>
          </a:xfrm>
          <a:prstGeom prst="roundRect">
            <a:avLst>
              <a:gd name="adj" fmla="val 16667"/>
            </a:avLst>
          </a:prstGeom>
          <a:solidFill>
            <a:schemeClr val="bg2">
              <a:lumMod val="50000"/>
              <a:lumOff val="50000"/>
            </a:schemeClr>
          </a:solidFill>
          <a:ln w="9525">
            <a:solidFill>
              <a:schemeClr val="tx1"/>
            </a:solidFill>
            <a:round/>
            <a:headEnd/>
            <a:tailEnd/>
          </a:ln>
        </p:spPr>
        <p:txBody>
          <a:bodyPr wrap="none" lIns="62962" tIns="31481" rIns="62962" bIns="31481" anchor="ctr"/>
          <a:lstStyle/>
          <a:p>
            <a:pPr algn="ctr">
              <a:defRPr/>
            </a:pPr>
            <a:r>
              <a:rPr lang="bg-BG" b="1" dirty="0" smtClean="0"/>
              <a:t>Taxon names</a:t>
            </a:r>
            <a:endParaRPr lang="bg-BG" b="1" dirty="0"/>
          </a:p>
        </p:txBody>
      </p:sp>
      <p:cxnSp>
        <p:nvCxnSpPr>
          <p:cNvPr id="133" name="Straight Arrow Connector 59"/>
          <p:cNvCxnSpPr>
            <a:cxnSpLocks noChangeShapeType="1"/>
          </p:cNvCxnSpPr>
          <p:nvPr/>
        </p:nvCxnSpPr>
        <p:spPr bwMode="auto">
          <a:xfrm rot="5400000" flipH="1" flipV="1">
            <a:off x="3009901" y="5981701"/>
            <a:ext cx="228598" cy="1588"/>
          </a:xfrm>
          <a:prstGeom prst="straightConnector1">
            <a:avLst/>
          </a:prstGeom>
          <a:noFill/>
          <a:ln w="28575" algn="ctr">
            <a:solidFill>
              <a:schemeClr val="tx1"/>
            </a:solidFill>
            <a:round/>
            <a:headEnd type="triangle" w="med" len="med"/>
            <a:tailEnd/>
          </a:ln>
        </p:spPr>
      </p:cxnSp>
      <p:cxnSp>
        <p:nvCxnSpPr>
          <p:cNvPr id="134" name="Straight Arrow Connector 59"/>
          <p:cNvCxnSpPr>
            <a:cxnSpLocks noChangeShapeType="1"/>
          </p:cNvCxnSpPr>
          <p:nvPr/>
        </p:nvCxnSpPr>
        <p:spPr bwMode="auto">
          <a:xfrm flipV="1">
            <a:off x="4267200" y="5852160"/>
            <a:ext cx="1112520" cy="259080"/>
          </a:xfrm>
          <a:prstGeom prst="straightConnector1">
            <a:avLst/>
          </a:prstGeom>
          <a:noFill/>
          <a:ln w="28575" algn="ctr">
            <a:solidFill>
              <a:schemeClr val="tx1"/>
            </a:solidFill>
            <a:round/>
            <a:headEnd type="triangle" w="med" len="med"/>
            <a:tailEnd/>
          </a:ln>
        </p:spPr>
      </p:cxnSp>
      <p:cxnSp>
        <p:nvCxnSpPr>
          <p:cNvPr id="135" name="Straight Arrow Connector 59"/>
          <p:cNvCxnSpPr>
            <a:cxnSpLocks noChangeShapeType="1"/>
          </p:cNvCxnSpPr>
          <p:nvPr/>
        </p:nvCxnSpPr>
        <p:spPr bwMode="auto">
          <a:xfrm rot="10800000">
            <a:off x="5715000" y="5852160"/>
            <a:ext cx="1112520" cy="228600"/>
          </a:xfrm>
          <a:prstGeom prst="straightConnector1">
            <a:avLst/>
          </a:prstGeom>
          <a:noFill/>
          <a:ln w="28575" algn="ctr">
            <a:solidFill>
              <a:schemeClr val="tx1"/>
            </a:solidFill>
            <a:round/>
            <a:headEnd type="triangle" w="med" len="med"/>
            <a:tailEnd/>
          </a:ln>
        </p:spPr>
      </p:cxnSp>
      <p:cxnSp>
        <p:nvCxnSpPr>
          <p:cNvPr id="136" name="Straight Arrow Connector 59"/>
          <p:cNvCxnSpPr>
            <a:cxnSpLocks noChangeShapeType="1"/>
          </p:cNvCxnSpPr>
          <p:nvPr/>
        </p:nvCxnSpPr>
        <p:spPr bwMode="auto">
          <a:xfrm rot="5400000" flipH="1" flipV="1">
            <a:off x="5410202" y="5989320"/>
            <a:ext cx="304800" cy="1"/>
          </a:xfrm>
          <a:prstGeom prst="straightConnector1">
            <a:avLst/>
          </a:prstGeom>
          <a:noFill/>
          <a:ln w="28575" algn="ctr">
            <a:solidFill>
              <a:schemeClr val="tx1"/>
            </a:solidFill>
            <a:round/>
            <a:headEnd type="triangle" w="med" len="med"/>
            <a:tailEnd/>
          </a:ln>
        </p:spPr>
      </p:cxnSp>
      <p:sp>
        <p:nvSpPr>
          <p:cNvPr id="137" name="_s1030"/>
          <p:cNvSpPr>
            <a:spLocks noChangeArrowheads="1"/>
          </p:cNvSpPr>
          <p:nvPr/>
        </p:nvSpPr>
        <p:spPr bwMode="auto">
          <a:xfrm>
            <a:off x="4251960" y="5364480"/>
            <a:ext cx="2423160" cy="381000"/>
          </a:xfrm>
          <a:prstGeom prst="roundRect">
            <a:avLst>
              <a:gd name="adj" fmla="val 16667"/>
            </a:avLst>
          </a:prstGeom>
          <a:solidFill>
            <a:schemeClr val="bg2">
              <a:lumMod val="50000"/>
              <a:lumOff val="50000"/>
            </a:schemeClr>
          </a:solidFill>
          <a:ln w="9525">
            <a:solidFill>
              <a:schemeClr val="tx1"/>
            </a:solidFill>
            <a:round/>
            <a:headEnd/>
            <a:tailEnd/>
          </a:ln>
        </p:spPr>
        <p:txBody>
          <a:bodyPr wrap="none" lIns="62962" tIns="31481" rIns="62962" bIns="31481" anchor="ctr"/>
          <a:lstStyle/>
          <a:p>
            <a:pPr algn="ctr">
              <a:defRPr/>
            </a:pPr>
            <a:r>
              <a:rPr lang="bg-BG" b="1" dirty="0" smtClean="0"/>
              <a:t>Taxon treatments</a:t>
            </a:r>
            <a:endParaRPr lang="bg-BG" b="1" dirty="0"/>
          </a:p>
        </p:txBody>
      </p:sp>
      <p:pic>
        <p:nvPicPr>
          <p:cNvPr id="138" name="Picture 6"/>
          <p:cNvPicPr>
            <a:picLocks noChangeAspect="1" noChangeArrowheads="1"/>
          </p:cNvPicPr>
          <p:nvPr/>
        </p:nvPicPr>
        <p:blipFill>
          <a:blip r:embed="rId9" cstate="print"/>
          <a:srcRect/>
          <a:stretch>
            <a:fillRect/>
          </a:stretch>
        </p:blipFill>
        <p:spPr bwMode="auto">
          <a:xfrm>
            <a:off x="7543800" y="6186940"/>
            <a:ext cx="1021080" cy="671060"/>
          </a:xfrm>
          <a:prstGeom prst="rect">
            <a:avLst/>
          </a:prstGeom>
          <a:noFill/>
          <a:ln w="9525">
            <a:noFill/>
            <a:miter lim="800000"/>
            <a:headEnd/>
            <a:tailEnd/>
          </a:ln>
          <a:effectLst/>
        </p:spPr>
      </p:pic>
      <p:cxnSp>
        <p:nvCxnSpPr>
          <p:cNvPr id="139" name="Straight Arrow Connector 59"/>
          <p:cNvCxnSpPr>
            <a:cxnSpLocks noChangeShapeType="1"/>
          </p:cNvCxnSpPr>
          <p:nvPr/>
        </p:nvCxnSpPr>
        <p:spPr bwMode="auto">
          <a:xfrm rot="10800000">
            <a:off x="8061960" y="5775960"/>
            <a:ext cx="838200" cy="350520"/>
          </a:xfrm>
          <a:prstGeom prst="straightConnector1">
            <a:avLst/>
          </a:prstGeom>
          <a:noFill/>
          <a:ln w="28575" algn="ctr">
            <a:solidFill>
              <a:schemeClr val="tx1"/>
            </a:solidFill>
            <a:round/>
            <a:headEnd type="triangle" w="med" len="med"/>
            <a:tailEnd/>
          </a:ln>
        </p:spPr>
      </p:cxnSp>
      <p:cxnSp>
        <p:nvCxnSpPr>
          <p:cNvPr id="140" name="Straight Arrow Connector 59"/>
          <p:cNvCxnSpPr>
            <a:cxnSpLocks noChangeShapeType="1"/>
          </p:cNvCxnSpPr>
          <p:nvPr/>
        </p:nvCxnSpPr>
        <p:spPr bwMode="auto">
          <a:xfrm rot="5400000" flipH="1" flipV="1">
            <a:off x="7772403" y="5958841"/>
            <a:ext cx="335276" cy="2"/>
          </a:xfrm>
          <a:prstGeom prst="straightConnector1">
            <a:avLst/>
          </a:prstGeom>
          <a:noFill/>
          <a:ln w="28575" algn="ctr">
            <a:solidFill>
              <a:schemeClr val="tx1"/>
            </a:solidFill>
            <a:round/>
            <a:headEnd type="triangle" w="med" len="med"/>
            <a:tailEnd/>
          </a:ln>
        </p:spPr>
      </p:cxnSp>
      <p:sp>
        <p:nvSpPr>
          <p:cNvPr id="141" name="Rectangle 140"/>
          <p:cNvSpPr/>
          <p:nvPr/>
        </p:nvSpPr>
        <p:spPr>
          <a:xfrm>
            <a:off x="4920986" y="6163018"/>
            <a:ext cx="700833" cy="323165"/>
          </a:xfrm>
          <a:prstGeom prst="rect">
            <a:avLst/>
          </a:prstGeom>
        </p:spPr>
        <p:txBody>
          <a:bodyPr wrap="none">
            <a:spAutoFit/>
          </a:bodyPr>
          <a:lstStyle/>
          <a:p>
            <a:r>
              <a:rPr lang="bg-BG" b="1" dirty="0" smtClean="0">
                <a:solidFill>
                  <a:schemeClr val="tx2">
                    <a:lumMod val="25000"/>
                  </a:schemeClr>
                </a:solidFill>
              </a:rPr>
              <a:t>Plazi</a:t>
            </a:r>
            <a:endParaRPr lang="bg-BG" b="1" dirty="0">
              <a:solidFill>
                <a:schemeClr val="tx2">
                  <a:lumMod val="25000"/>
                </a:schemeClr>
              </a:solidFill>
            </a:endParaRPr>
          </a:p>
        </p:txBody>
      </p:sp>
      <p:sp>
        <p:nvSpPr>
          <p:cNvPr id="142" name="Rectangle 141"/>
          <p:cNvSpPr/>
          <p:nvPr/>
        </p:nvSpPr>
        <p:spPr>
          <a:xfrm>
            <a:off x="1516573" y="6534835"/>
            <a:ext cx="612668" cy="323165"/>
          </a:xfrm>
          <a:prstGeom prst="rect">
            <a:avLst/>
          </a:prstGeom>
        </p:spPr>
        <p:txBody>
          <a:bodyPr wrap="none">
            <a:spAutoFit/>
          </a:bodyPr>
          <a:lstStyle/>
          <a:p>
            <a:r>
              <a:rPr lang="bg-BG" b="1" dirty="0" smtClean="0">
                <a:solidFill>
                  <a:schemeClr val="tx2">
                    <a:lumMod val="10000"/>
                  </a:schemeClr>
                </a:solidFill>
              </a:rPr>
              <a:t>BHL</a:t>
            </a:r>
            <a:endParaRPr lang="bg-BG" b="1" dirty="0">
              <a:solidFill>
                <a:schemeClr val="tx2">
                  <a:lumMod val="10000"/>
                </a:schemeClr>
              </a:solidFill>
            </a:endParaRPr>
          </a:p>
        </p:txBody>
      </p:sp>
      <p:sp>
        <p:nvSpPr>
          <p:cNvPr id="143" name="Rectangle 142"/>
          <p:cNvSpPr/>
          <p:nvPr/>
        </p:nvSpPr>
        <p:spPr>
          <a:xfrm>
            <a:off x="6888480" y="6172201"/>
            <a:ext cx="609599" cy="292388"/>
          </a:xfrm>
          <a:prstGeom prst="rect">
            <a:avLst/>
          </a:prstGeom>
        </p:spPr>
        <p:txBody>
          <a:bodyPr wrap="square">
            <a:spAutoFit/>
          </a:bodyPr>
          <a:lstStyle/>
          <a:p>
            <a:r>
              <a:rPr lang="bg-BG" sz="1300" b="1" dirty="0" smtClean="0">
                <a:solidFill>
                  <a:schemeClr val="tx2">
                    <a:lumMod val="10000"/>
                  </a:schemeClr>
                </a:solidFill>
              </a:rPr>
              <a:t>Wiki</a:t>
            </a:r>
            <a:endParaRPr lang="bg-BG" sz="1300" b="1" dirty="0">
              <a:solidFill>
                <a:schemeClr val="tx2">
                  <a:lumMod val="10000"/>
                </a:schemeClr>
              </a:solidFill>
            </a:endParaRPr>
          </a:p>
        </p:txBody>
      </p:sp>
      <p:sp>
        <p:nvSpPr>
          <p:cNvPr id="144" name="Rectangle 143"/>
          <p:cNvSpPr/>
          <p:nvPr/>
        </p:nvSpPr>
        <p:spPr>
          <a:xfrm>
            <a:off x="7612573" y="6153835"/>
            <a:ext cx="524503" cy="276999"/>
          </a:xfrm>
          <a:prstGeom prst="rect">
            <a:avLst/>
          </a:prstGeom>
        </p:spPr>
        <p:txBody>
          <a:bodyPr wrap="none">
            <a:spAutoFit/>
          </a:bodyPr>
          <a:lstStyle/>
          <a:p>
            <a:r>
              <a:rPr lang="bg-BG" sz="1200" b="1" dirty="0" smtClean="0">
                <a:solidFill>
                  <a:schemeClr val="tx2">
                    <a:lumMod val="10000"/>
                  </a:schemeClr>
                </a:solidFill>
              </a:rPr>
              <a:t>COL</a:t>
            </a:r>
            <a:endParaRPr lang="bg-BG" b="1" dirty="0">
              <a:solidFill>
                <a:schemeClr val="tx2">
                  <a:lumMod val="10000"/>
                </a:schemeClr>
              </a:solidFill>
            </a:endParaRPr>
          </a:p>
        </p:txBody>
      </p:sp>
      <p:sp>
        <p:nvSpPr>
          <p:cNvPr id="145" name="_s1030"/>
          <p:cNvSpPr>
            <a:spLocks noChangeArrowheads="1"/>
          </p:cNvSpPr>
          <p:nvPr/>
        </p:nvSpPr>
        <p:spPr bwMode="auto">
          <a:xfrm>
            <a:off x="1615440" y="5394959"/>
            <a:ext cx="1158240" cy="396241"/>
          </a:xfrm>
          <a:prstGeom prst="roundRect">
            <a:avLst>
              <a:gd name="adj" fmla="val 16667"/>
            </a:avLst>
          </a:prstGeom>
          <a:solidFill>
            <a:schemeClr val="bg2">
              <a:lumMod val="50000"/>
              <a:lumOff val="50000"/>
            </a:schemeClr>
          </a:solidFill>
          <a:ln w="9525">
            <a:solidFill>
              <a:schemeClr val="tx1"/>
            </a:solidFill>
            <a:round/>
            <a:headEnd/>
            <a:tailEnd/>
          </a:ln>
        </p:spPr>
        <p:txBody>
          <a:bodyPr wrap="none" lIns="62962" tIns="31481" rIns="62962" bIns="31481" anchor="ctr"/>
          <a:lstStyle/>
          <a:p>
            <a:pPr algn="ctr">
              <a:defRPr/>
            </a:pPr>
            <a:r>
              <a:rPr lang="bg-BG" sz="1400" b="1" dirty="0" smtClean="0"/>
              <a:t>Biblio-</a:t>
            </a:r>
            <a:br>
              <a:rPr lang="bg-BG" sz="1400" b="1" dirty="0" smtClean="0"/>
            </a:br>
            <a:r>
              <a:rPr lang="bg-BG" sz="1400" b="1" dirty="0" smtClean="0"/>
              <a:t>graphies</a:t>
            </a:r>
            <a:endParaRPr lang="bg-BG" sz="1400" b="1" dirty="0"/>
          </a:p>
        </p:txBody>
      </p:sp>
      <p:cxnSp>
        <p:nvCxnSpPr>
          <p:cNvPr id="146" name="Straight Arrow Connector 59"/>
          <p:cNvCxnSpPr>
            <a:cxnSpLocks noChangeShapeType="1"/>
          </p:cNvCxnSpPr>
          <p:nvPr/>
        </p:nvCxnSpPr>
        <p:spPr bwMode="auto">
          <a:xfrm rot="5400000" flipH="1" flipV="1">
            <a:off x="1996440" y="5974080"/>
            <a:ext cx="259080" cy="45720"/>
          </a:xfrm>
          <a:prstGeom prst="straightConnector1">
            <a:avLst/>
          </a:prstGeom>
          <a:noFill/>
          <a:ln w="28575" algn="ctr">
            <a:solidFill>
              <a:schemeClr val="tx1"/>
            </a:solidFill>
            <a:round/>
            <a:headEnd type="triangle" w="med" len="med"/>
            <a:tailEnd/>
          </a:ln>
        </p:spPr>
      </p:cxnSp>
      <p:sp>
        <p:nvSpPr>
          <p:cNvPr id="52" name="Down Arrow 51"/>
          <p:cNvSpPr/>
          <p:nvPr/>
        </p:nvSpPr>
        <p:spPr bwMode="auto">
          <a:xfrm>
            <a:off x="1592825" y="4114800"/>
            <a:ext cx="252000" cy="60468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none" lIns="62962" tIns="31481" rIns="62962" bIns="31481"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bg-BG" sz="1500" b="0" i="0" u="none" strike="noStrike" cap="none" normalizeH="0" baseline="0" smtClean="0">
              <a:ln>
                <a:noFill/>
              </a:ln>
              <a:solidFill>
                <a:schemeClr val="tx1"/>
              </a:solidFill>
              <a:effectLst/>
              <a:latin typeface="Verdana" pitchFamily="34" charset="0"/>
              <a:cs typeface="Times New Roman" charset="0"/>
            </a:endParaRPr>
          </a:p>
        </p:txBody>
      </p:sp>
      <p:sp>
        <p:nvSpPr>
          <p:cNvPr id="53" name="Down Arrow 52"/>
          <p:cNvSpPr/>
          <p:nvPr/>
        </p:nvSpPr>
        <p:spPr bwMode="auto">
          <a:xfrm>
            <a:off x="7157883" y="4119717"/>
            <a:ext cx="252000" cy="60468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none" lIns="62962" tIns="31481" rIns="62962" bIns="31481"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bg-BG" sz="1500" b="0" i="0" u="none" strike="noStrike" cap="none" normalizeH="0" baseline="0" smtClean="0">
              <a:ln>
                <a:noFill/>
              </a:ln>
              <a:solidFill>
                <a:schemeClr val="tx1"/>
              </a:solidFill>
              <a:effectLst/>
              <a:latin typeface="Verdana" pitchFamily="34" charset="0"/>
              <a:cs typeface="Times New Roman" charset="0"/>
            </a:endParaRPr>
          </a:p>
        </p:txBody>
      </p:sp>
      <p:cxnSp>
        <p:nvCxnSpPr>
          <p:cNvPr id="63" name="Straight Arrow Connector 62"/>
          <p:cNvCxnSpPr/>
          <p:nvPr/>
        </p:nvCxnSpPr>
        <p:spPr bwMode="auto">
          <a:xfrm flipH="1" flipV="1">
            <a:off x="7905135" y="4114802"/>
            <a:ext cx="840659" cy="973391"/>
          </a:xfrm>
          <a:prstGeom prst="straightConnector1">
            <a:avLst/>
          </a:prstGeom>
          <a:solidFill>
            <a:schemeClr val="accent1"/>
          </a:solidFill>
          <a:ln w="107950" cap="rnd" cmpd="sng" algn="ctr">
            <a:solidFill>
              <a:srgbClr val="FFC000"/>
            </a:solidFill>
            <a:prstDash val="solid"/>
            <a:round/>
            <a:headEnd type="none" w="med" len="med"/>
            <a:tailEnd type="arrow"/>
          </a:ln>
          <a:effectLst/>
        </p:spPr>
      </p:cxnSp>
      <p:cxnSp>
        <p:nvCxnSpPr>
          <p:cNvPr id="65" name="Straight Arrow Connector 64"/>
          <p:cNvCxnSpPr/>
          <p:nvPr/>
        </p:nvCxnSpPr>
        <p:spPr bwMode="auto">
          <a:xfrm flipV="1">
            <a:off x="265471" y="4041059"/>
            <a:ext cx="678425" cy="1091380"/>
          </a:xfrm>
          <a:prstGeom prst="straightConnector1">
            <a:avLst/>
          </a:prstGeom>
          <a:solidFill>
            <a:schemeClr val="accent1"/>
          </a:solidFill>
          <a:ln w="107950" cap="rnd" cmpd="sng" algn="ctr">
            <a:solidFill>
              <a:srgbClr val="FFC000"/>
            </a:solidFill>
            <a:prstDash val="solid"/>
            <a:round/>
            <a:headEnd type="none" w="med" len="med"/>
            <a:tailEnd type="arrow"/>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3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3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3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3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4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3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2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2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2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2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2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2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3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2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4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4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4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42"/>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4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0"/>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5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3"/>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65"/>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p:bldP spid="31" grpId="0" animBg="1"/>
      <p:bldP spid="32" grpId="0" animBg="1"/>
      <p:bldP spid="33" grpId="0" animBg="1"/>
      <p:bldP spid="39" grpId="0" animBg="1"/>
      <p:bldP spid="40" grpId="0" animBg="1"/>
      <p:bldP spid="120" grpId="0" animBg="1"/>
      <p:bldP spid="121" grpId="0" animBg="1"/>
      <p:bldP spid="131" grpId="0" animBg="1"/>
      <p:bldP spid="132" grpId="0" animBg="1"/>
      <p:bldP spid="137" grpId="0" animBg="1"/>
      <p:bldP spid="141" grpId="0"/>
      <p:bldP spid="142" grpId="0"/>
      <p:bldP spid="143" grpId="0"/>
      <p:bldP spid="144" grpId="0"/>
      <p:bldP spid="145"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0"/>
            <a:ext cx="9144001" cy="695963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533772"/>
            <a:ext cx="9170747" cy="580739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p>
            <a:r>
              <a:rPr lang="en-US" b="1" dirty="0" smtClean="0">
                <a:solidFill>
                  <a:schemeClr val="tx1"/>
                </a:solidFill>
              </a:rPr>
              <a:t>Rod Page’s ‘Dark </a:t>
            </a:r>
            <a:r>
              <a:rPr lang="en-US" b="1" dirty="0" err="1" smtClean="0">
                <a:solidFill>
                  <a:schemeClr val="tx1"/>
                </a:solidFill>
              </a:rPr>
              <a:t>Taxa</a:t>
            </a:r>
            <a:r>
              <a:rPr lang="en-US" b="1" dirty="0" smtClean="0">
                <a:solidFill>
                  <a:schemeClr val="tx1"/>
                </a:solidFill>
              </a:rPr>
              <a:t>’: </a:t>
            </a:r>
            <a:endParaRPr lang="en-US" dirty="0">
              <a:solidFill>
                <a:schemeClr val="tx1"/>
              </a:solidFill>
            </a:endParaRPr>
          </a:p>
        </p:txBody>
      </p:sp>
      <p:pic>
        <p:nvPicPr>
          <p:cNvPr id="1026" name="Picture 2"/>
          <p:cNvPicPr>
            <a:picLocks noChangeAspect="1" noChangeArrowheads="1"/>
          </p:cNvPicPr>
          <p:nvPr/>
        </p:nvPicPr>
        <p:blipFill>
          <a:blip r:embed="rId3" cstate="print"/>
          <a:srcRect l="4063" t="11702" r="33125" b="38930"/>
          <a:stretch>
            <a:fillRect/>
          </a:stretch>
        </p:blipFill>
        <p:spPr bwMode="auto">
          <a:xfrm>
            <a:off x="1295400" y="1371600"/>
            <a:ext cx="6765984" cy="3124200"/>
          </a:xfrm>
          <a:prstGeom prst="rect">
            <a:avLst/>
          </a:prstGeom>
          <a:noFill/>
          <a:ln w="9525">
            <a:noFill/>
            <a:miter lim="800000"/>
            <a:headEnd/>
            <a:tailEnd/>
          </a:ln>
        </p:spPr>
      </p:pic>
      <p:sp>
        <p:nvSpPr>
          <p:cNvPr id="5" name="TextBox 4"/>
          <p:cNvSpPr txBox="1"/>
          <p:nvPr/>
        </p:nvSpPr>
        <p:spPr>
          <a:xfrm>
            <a:off x="2601686" y="6248400"/>
            <a:ext cx="6389914" cy="461665"/>
          </a:xfrm>
          <a:prstGeom prst="rect">
            <a:avLst/>
          </a:prstGeom>
          <a:noFill/>
        </p:spPr>
        <p:txBody>
          <a:bodyPr wrap="square" rtlCol="0">
            <a:spAutoFit/>
          </a:bodyPr>
          <a:lstStyle/>
          <a:p>
            <a:pPr algn="r"/>
            <a:r>
              <a:rPr lang="en-US" sz="2400" dirty="0" smtClean="0"/>
              <a:t>R. Page, </a:t>
            </a:r>
            <a:r>
              <a:rPr lang="en-US" sz="2400" dirty="0" err="1" smtClean="0"/>
              <a:t>iPhylo</a:t>
            </a:r>
            <a:r>
              <a:rPr lang="en-US" sz="2400" dirty="0" smtClean="0"/>
              <a:t> </a:t>
            </a:r>
            <a:r>
              <a:rPr lang="en-US" sz="2400" dirty="0" err="1" smtClean="0"/>
              <a:t>blogspot</a:t>
            </a:r>
            <a:r>
              <a:rPr lang="en-US" sz="2400" dirty="0" smtClean="0"/>
              <a:t>, 12 April 2011</a:t>
            </a:r>
            <a:endParaRPr lang="en-US" sz="2400" dirty="0"/>
          </a:p>
        </p:txBody>
      </p:sp>
      <p:pic>
        <p:nvPicPr>
          <p:cNvPr id="6" name="Picture 2"/>
          <p:cNvPicPr>
            <a:picLocks noChangeAspect="1" noChangeArrowheads="1"/>
          </p:cNvPicPr>
          <p:nvPr/>
        </p:nvPicPr>
        <p:blipFill>
          <a:blip r:embed="rId3" cstate="print"/>
          <a:srcRect l="4063" t="22539" r="33125" b="19664"/>
          <a:stretch>
            <a:fillRect/>
          </a:stretch>
        </p:blipFill>
        <p:spPr bwMode="auto">
          <a:xfrm>
            <a:off x="1295400" y="1828800"/>
            <a:ext cx="6765984" cy="365760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4063" t="82744" r="33125" b="3723"/>
          <a:stretch>
            <a:fillRect/>
          </a:stretch>
        </p:blipFill>
        <p:spPr bwMode="auto">
          <a:xfrm>
            <a:off x="1295400" y="5392004"/>
            <a:ext cx="6765984" cy="856396"/>
          </a:xfrm>
          <a:prstGeom prst="rect">
            <a:avLst/>
          </a:prstGeom>
          <a:noFill/>
          <a:ln w="9525">
            <a:noFill/>
            <a:miter lim="800000"/>
            <a:headEnd/>
            <a:tailEnd/>
          </a:ln>
        </p:spPr>
      </p:pic>
    </p:spTree>
  </p:cSld>
  <p:clrMapOvr>
    <a:masterClrMapping/>
  </p:clrMapOvr>
  <p:transition advTm="51668"/>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600" b="1" dirty="0" smtClean="0">
                <a:solidFill>
                  <a:schemeClr val="tx1"/>
                </a:solidFill>
              </a:rPr>
              <a:t>Cumulative Records in GenBank</a:t>
            </a:r>
            <a:br>
              <a:rPr lang="en-US" sz="3600" b="1" dirty="0" smtClean="0">
                <a:solidFill>
                  <a:schemeClr val="tx1"/>
                </a:solidFill>
              </a:rPr>
            </a:br>
            <a:r>
              <a:rPr lang="en-US" sz="3200" dirty="0" smtClean="0">
                <a:solidFill>
                  <a:schemeClr val="tx1"/>
                </a:solidFill>
              </a:rPr>
              <a:t>Growth of COI BARCODE vs. </a:t>
            </a:r>
            <a:r>
              <a:rPr lang="en-US" sz="3200" dirty="0" err="1" smtClean="0">
                <a:solidFill>
                  <a:schemeClr val="tx1"/>
                </a:solidFill>
              </a:rPr>
              <a:t>Cyt</a:t>
            </a:r>
            <a:r>
              <a:rPr lang="en-US" sz="3200" dirty="0" smtClean="0">
                <a:solidFill>
                  <a:schemeClr val="tx1"/>
                </a:solidFill>
              </a:rPr>
              <a:t> B, all </a:t>
            </a:r>
            <a:r>
              <a:rPr lang="en-US" sz="3200" dirty="0" err="1" smtClean="0">
                <a:solidFill>
                  <a:schemeClr val="tx1"/>
                </a:solidFill>
              </a:rPr>
              <a:t>taxa</a:t>
            </a:r>
            <a:endParaRPr lang="en-US" sz="3600" dirty="0">
              <a:solidFill>
                <a:schemeClr val="tx1"/>
              </a:solidFill>
            </a:endParaRPr>
          </a:p>
        </p:txBody>
      </p:sp>
      <p:pic>
        <p:nvPicPr>
          <p:cNvPr id="21506" name="Picture 2"/>
          <p:cNvPicPr>
            <a:picLocks noChangeAspect="1" noChangeArrowheads="1"/>
          </p:cNvPicPr>
          <p:nvPr/>
        </p:nvPicPr>
        <p:blipFill>
          <a:blip r:embed="rId3" cstate="print"/>
          <a:srcRect l="62619" t="33524" r="13334" b="35238"/>
          <a:stretch>
            <a:fillRect/>
          </a:stretch>
        </p:blipFill>
        <p:spPr bwMode="auto">
          <a:xfrm>
            <a:off x="392151" y="2362200"/>
            <a:ext cx="8447049" cy="3429000"/>
          </a:xfrm>
          <a:prstGeom prst="rect">
            <a:avLst/>
          </a:prstGeom>
          <a:noFill/>
          <a:ln w="38100">
            <a:solidFill>
              <a:schemeClr val="tx1"/>
            </a:solidFill>
            <a:miter lim="800000"/>
            <a:headEnd/>
            <a:tailEnd/>
          </a:ln>
        </p:spPr>
      </p:pic>
      <p:pic>
        <p:nvPicPr>
          <p:cNvPr id="5" name="Picture 2"/>
          <p:cNvPicPr>
            <a:picLocks noChangeAspect="1" noChangeArrowheads="1"/>
          </p:cNvPicPr>
          <p:nvPr/>
        </p:nvPicPr>
        <p:blipFill>
          <a:blip r:embed="rId3" cstate="print"/>
          <a:srcRect l="68334" t="15238" r="19048" b="72571"/>
          <a:stretch>
            <a:fillRect/>
          </a:stretch>
        </p:blipFill>
        <p:spPr bwMode="auto">
          <a:xfrm>
            <a:off x="2438400" y="1905000"/>
            <a:ext cx="4038600" cy="1219200"/>
          </a:xfrm>
          <a:prstGeom prst="rect">
            <a:avLst/>
          </a:prstGeom>
          <a:noFill/>
          <a:ln w="9525">
            <a:solidFill>
              <a:schemeClr val="tx1"/>
            </a:solidFill>
            <a:miter lim="800000"/>
            <a:headEnd/>
            <a:tailEnd/>
          </a:ln>
        </p:spPr>
      </p:pic>
      <p:sp>
        <p:nvSpPr>
          <p:cNvPr id="6" name="Rectangle 5"/>
          <p:cNvSpPr/>
          <p:nvPr/>
        </p:nvSpPr>
        <p:spPr>
          <a:xfrm>
            <a:off x="4332514" y="6137740"/>
            <a:ext cx="4572000" cy="369332"/>
          </a:xfrm>
          <a:prstGeom prst="rect">
            <a:avLst/>
          </a:prstGeom>
        </p:spPr>
        <p:txBody>
          <a:bodyPr>
            <a:spAutoFit/>
          </a:bodyPr>
          <a:lstStyle/>
          <a:p>
            <a:pPr algn="r"/>
            <a:r>
              <a:rPr lang="en-US" sz="1800" b="1" dirty="0" smtClean="0"/>
              <a:t>Courtesy: David </a:t>
            </a:r>
            <a:r>
              <a:rPr lang="en-US" sz="1800" b="1" dirty="0" err="1" smtClean="0"/>
              <a:t>Schindel</a:t>
            </a:r>
            <a:endParaRPr lang="bg-BG"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1"/>
          <p:cNvSpPr>
            <a:spLocks noGrp="1"/>
          </p:cNvSpPr>
          <p:nvPr>
            <p:ph type="ftr" sz="quarter" idx="10"/>
          </p:nvPr>
        </p:nvSpPr>
        <p:spPr/>
        <p:txBody>
          <a:bodyPr/>
          <a:lstStyle/>
          <a:p>
            <a:r>
              <a:rPr lang="en-US"/>
              <a:t>Bishop Museum – 19 June 2008</a:t>
            </a:r>
          </a:p>
        </p:txBody>
      </p:sp>
      <p:sp>
        <p:nvSpPr>
          <p:cNvPr id="294914" name="Rectangle 2"/>
          <p:cNvSpPr>
            <a:spLocks noChangeArrowheads="1"/>
          </p:cNvSpPr>
          <p:nvPr/>
        </p:nvSpPr>
        <p:spPr bwMode="auto">
          <a:xfrm>
            <a:off x="6477000" y="4419600"/>
            <a:ext cx="2133600" cy="685800"/>
          </a:xfrm>
          <a:prstGeom prst="rect">
            <a:avLst/>
          </a:prstGeom>
          <a:solidFill>
            <a:srgbClr val="CC6600"/>
          </a:solidFill>
          <a:ln w="9525">
            <a:solidFill>
              <a:schemeClr val="tx1"/>
            </a:solidFill>
            <a:miter lim="800000"/>
            <a:headEnd/>
            <a:tailEnd/>
          </a:ln>
          <a:effectLst/>
        </p:spPr>
        <p:txBody>
          <a:bodyPr wrap="none" anchor="ctr"/>
          <a:lstStyle/>
          <a:p>
            <a:endParaRPr lang="en-US"/>
          </a:p>
        </p:txBody>
      </p:sp>
      <p:sp>
        <p:nvSpPr>
          <p:cNvPr id="294915" name="Rectangle 3"/>
          <p:cNvSpPr>
            <a:spLocks noChangeArrowheads="1"/>
          </p:cNvSpPr>
          <p:nvPr/>
        </p:nvSpPr>
        <p:spPr bwMode="auto">
          <a:xfrm>
            <a:off x="6477000" y="3200400"/>
            <a:ext cx="2133600" cy="1219200"/>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294916" name="Rectangle 4"/>
          <p:cNvSpPr>
            <a:spLocks noChangeArrowheads="1"/>
          </p:cNvSpPr>
          <p:nvPr/>
        </p:nvSpPr>
        <p:spPr bwMode="auto">
          <a:xfrm>
            <a:off x="6477000" y="2286000"/>
            <a:ext cx="2133600" cy="914400"/>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294917" name="Text Box 5"/>
          <p:cNvSpPr txBox="1">
            <a:spLocks noChangeArrowheads="1"/>
          </p:cNvSpPr>
          <p:nvPr/>
        </p:nvSpPr>
        <p:spPr bwMode="auto">
          <a:xfrm>
            <a:off x="2895600" y="2667000"/>
            <a:ext cx="3200400" cy="1228725"/>
          </a:xfrm>
          <a:prstGeom prst="rect">
            <a:avLst/>
          </a:prstGeom>
          <a:noFill/>
          <a:ln w="38100">
            <a:solidFill>
              <a:srgbClr val="FF0000"/>
            </a:solidFill>
            <a:miter lim="800000"/>
            <a:headEnd/>
            <a:tailEnd/>
          </a:ln>
          <a:effectLst/>
        </p:spPr>
        <p:txBody>
          <a:bodyPr>
            <a:spAutoFit/>
          </a:bodyPr>
          <a:lstStyle/>
          <a:p>
            <a:pPr algn="ctr">
              <a:spcBef>
                <a:spcPct val="50000"/>
              </a:spcBef>
            </a:pPr>
            <a:r>
              <a:rPr lang="fr-FR" sz="3600" b="1">
                <a:solidFill>
                  <a:srgbClr val="FF3300"/>
                </a:solidFill>
              </a:rPr>
              <a:t>Barcode Sequence</a:t>
            </a:r>
          </a:p>
        </p:txBody>
      </p:sp>
      <p:sp>
        <p:nvSpPr>
          <p:cNvPr id="294918" name="Text Box 6"/>
          <p:cNvSpPr txBox="1">
            <a:spLocks noChangeArrowheads="1"/>
          </p:cNvSpPr>
          <p:nvPr/>
        </p:nvSpPr>
        <p:spPr bwMode="auto">
          <a:xfrm>
            <a:off x="3200400" y="1066800"/>
            <a:ext cx="2667000" cy="1077218"/>
          </a:xfrm>
          <a:prstGeom prst="rect">
            <a:avLst/>
          </a:prstGeom>
          <a:noFill/>
          <a:ln w="12700">
            <a:solidFill>
              <a:schemeClr val="tx1"/>
            </a:solidFill>
            <a:miter lim="800000"/>
            <a:headEnd/>
            <a:tailEnd/>
          </a:ln>
          <a:effectLst/>
        </p:spPr>
        <p:txBody>
          <a:bodyPr>
            <a:spAutoFit/>
          </a:bodyPr>
          <a:lstStyle/>
          <a:p>
            <a:pPr algn="ctr">
              <a:spcBef>
                <a:spcPct val="50000"/>
              </a:spcBef>
            </a:pPr>
            <a:r>
              <a:rPr lang="fr-FR" sz="3200" b="1" dirty="0"/>
              <a:t>Voucher </a:t>
            </a:r>
            <a:r>
              <a:rPr lang="fr-FR" sz="3200" b="1" dirty="0" err="1"/>
              <a:t>Specimen</a:t>
            </a:r>
            <a:endParaRPr lang="fr-FR" sz="3200" b="1" dirty="0"/>
          </a:p>
        </p:txBody>
      </p:sp>
      <p:sp>
        <p:nvSpPr>
          <p:cNvPr id="294919" name="Text Box 7"/>
          <p:cNvSpPr txBox="1">
            <a:spLocks noChangeArrowheads="1"/>
          </p:cNvSpPr>
          <p:nvPr/>
        </p:nvSpPr>
        <p:spPr bwMode="auto">
          <a:xfrm>
            <a:off x="6172200" y="1066800"/>
            <a:ext cx="2590800" cy="1077218"/>
          </a:xfrm>
          <a:prstGeom prst="rect">
            <a:avLst/>
          </a:prstGeom>
          <a:noFill/>
          <a:ln w="12700">
            <a:solidFill>
              <a:schemeClr val="tx1"/>
            </a:solidFill>
            <a:miter lim="800000"/>
            <a:headEnd/>
            <a:tailEnd/>
          </a:ln>
          <a:effectLst/>
        </p:spPr>
        <p:txBody>
          <a:bodyPr>
            <a:spAutoFit/>
          </a:bodyPr>
          <a:lstStyle/>
          <a:p>
            <a:pPr algn="ctr">
              <a:spcBef>
                <a:spcPct val="50000"/>
              </a:spcBef>
            </a:pPr>
            <a:r>
              <a:rPr lang="fr-FR" sz="3200" b="1" dirty="0" err="1"/>
              <a:t>Species</a:t>
            </a:r>
            <a:r>
              <a:rPr lang="fr-FR" sz="3200" b="1" dirty="0"/>
              <a:t> Name</a:t>
            </a:r>
          </a:p>
        </p:txBody>
      </p:sp>
      <p:sp>
        <p:nvSpPr>
          <p:cNvPr id="294920" name="Line 8"/>
          <p:cNvSpPr>
            <a:spLocks noChangeShapeType="1"/>
          </p:cNvSpPr>
          <p:nvPr/>
        </p:nvSpPr>
        <p:spPr bwMode="auto">
          <a:xfrm>
            <a:off x="4432300" y="3886200"/>
            <a:ext cx="0" cy="914400"/>
          </a:xfrm>
          <a:prstGeom prst="line">
            <a:avLst/>
          </a:prstGeom>
          <a:noFill/>
          <a:ln w="38100">
            <a:solidFill>
              <a:schemeClr val="tx1"/>
            </a:solidFill>
            <a:round/>
            <a:headEnd/>
            <a:tailEnd/>
          </a:ln>
          <a:effectLst/>
        </p:spPr>
        <p:txBody>
          <a:bodyPr/>
          <a:lstStyle/>
          <a:p>
            <a:endParaRPr lang="en-US"/>
          </a:p>
        </p:txBody>
      </p:sp>
      <p:sp>
        <p:nvSpPr>
          <p:cNvPr id="294921" name="Text Box 9"/>
          <p:cNvSpPr txBox="1">
            <a:spLocks noChangeArrowheads="1"/>
          </p:cNvSpPr>
          <p:nvPr/>
        </p:nvSpPr>
        <p:spPr bwMode="auto">
          <a:xfrm>
            <a:off x="381000" y="1066800"/>
            <a:ext cx="2362200" cy="954107"/>
          </a:xfrm>
          <a:prstGeom prst="rect">
            <a:avLst/>
          </a:prstGeom>
          <a:noFill/>
          <a:ln w="12700">
            <a:solidFill>
              <a:schemeClr val="tx1"/>
            </a:solidFill>
            <a:miter lim="800000"/>
            <a:headEnd/>
            <a:tailEnd/>
          </a:ln>
          <a:effectLst/>
        </p:spPr>
        <p:txBody>
          <a:bodyPr>
            <a:spAutoFit/>
          </a:bodyPr>
          <a:lstStyle/>
          <a:p>
            <a:pPr algn="ctr">
              <a:spcBef>
                <a:spcPct val="50000"/>
              </a:spcBef>
            </a:pPr>
            <a:r>
              <a:rPr lang="en-US" sz="2800" b="1" dirty="0"/>
              <a:t>Specimen Metadata</a:t>
            </a:r>
          </a:p>
        </p:txBody>
      </p:sp>
      <p:sp>
        <p:nvSpPr>
          <p:cNvPr id="294922" name="Text Box 10"/>
          <p:cNvSpPr txBox="1">
            <a:spLocks noChangeArrowheads="1"/>
          </p:cNvSpPr>
          <p:nvPr/>
        </p:nvSpPr>
        <p:spPr bwMode="auto">
          <a:xfrm>
            <a:off x="2971800" y="4800600"/>
            <a:ext cx="3124200" cy="1384300"/>
          </a:xfrm>
          <a:prstGeom prst="rect">
            <a:avLst/>
          </a:prstGeom>
          <a:noFill/>
          <a:ln w="12700">
            <a:solidFill>
              <a:schemeClr val="tx1"/>
            </a:solidFill>
            <a:miter lim="800000"/>
            <a:headEnd/>
            <a:tailEnd/>
          </a:ln>
          <a:effectLst/>
        </p:spPr>
        <p:txBody>
          <a:bodyPr>
            <a:spAutoFit/>
          </a:bodyPr>
          <a:lstStyle/>
          <a:p>
            <a:pPr algn="ctr">
              <a:spcBef>
                <a:spcPct val="50000"/>
              </a:spcBef>
            </a:pPr>
            <a:r>
              <a:rPr lang="en-US" sz="3600" b="1"/>
              <a:t>Literature</a:t>
            </a:r>
            <a:br>
              <a:rPr lang="en-US" sz="3600" b="1"/>
            </a:br>
            <a:r>
              <a:rPr lang="en-US" sz="2400" b="1"/>
              <a:t>(link to content or citation)</a:t>
            </a:r>
          </a:p>
        </p:txBody>
      </p:sp>
      <p:sp>
        <p:nvSpPr>
          <p:cNvPr id="294923" name="Line 11"/>
          <p:cNvSpPr>
            <a:spLocks noChangeShapeType="1"/>
          </p:cNvSpPr>
          <p:nvPr/>
        </p:nvSpPr>
        <p:spPr bwMode="auto">
          <a:xfrm>
            <a:off x="4419600" y="2286000"/>
            <a:ext cx="0" cy="381000"/>
          </a:xfrm>
          <a:prstGeom prst="line">
            <a:avLst/>
          </a:prstGeom>
          <a:noFill/>
          <a:ln w="38100">
            <a:solidFill>
              <a:schemeClr val="tx1"/>
            </a:solidFill>
            <a:round/>
            <a:headEnd/>
            <a:tailEnd/>
          </a:ln>
          <a:effectLst/>
        </p:spPr>
        <p:txBody>
          <a:bodyPr/>
          <a:lstStyle/>
          <a:p>
            <a:endParaRPr lang="en-US"/>
          </a:p>
        </p:txBody>
      </p:sp>
      <p:sp>
        <p:nvSpPr>
          <p:cNvPr id="294924" name="Line 12"/>
          <p:cNvSpPr>
            <a:spLocks noChangeShapeType="1"/>
          </p:cNvSpPr>
          <p:nvPr/>
        </p:nvSpPr>
        <p:spPr bwMode="auto">
          <a:xfrm flipV="1">
            <a:off x="6096000" y="2286000"/>
            <a:ext cx="381000" cy="381000"/>
          </a:xfrm>
          <a:prstGeom prst="line">
            <a:avLst/>
          </a:prstGeom>
          <a:noFill/>
          <a:ln w="31750">
            <a:solidFill>
              <a:schemeClr val="tx1"/>
            </a:solidFill>
            <a:prstDash val="dash"/>
            <a:round/>
            <a:headEnd/>
            <a:tailEnd/>
          </a:ln>
          <a:effectLst/>
        </p:spPr>
        <p:txBody>
          <a:bodyPr/>
          <a:lstStyle/>
          <a:p>
            <a:endParaRPr lang="en-US"/>
          </a:p>
        </p:txBody>
      </p:sp>
      <p:sp>
        <p:nvSpPr>
          <p:cNvPr id="294925" name="Text Box 13"/>
          <p:cNvSpPr txBox="1">
            <a:spLocks noChangeArrowheads="1"/>
          </p:cNvSpPr>
          <p:nvPr/>
        </p:nvSpPr>
        <p:spPr bwMode="auto">
          <a:xfrm>
            <a:off x="152400" y="152400"/>
            <a:ext cx="8763000" cy="762000"/>
          </a:xfrm>
          <a:prstGeom prst="rect">
            <a:avLst/>
          </a:prstGeom>
          <a:noFill/>
          <a:ln w="9525">
            <a:noFill/>
            <a:miter lim="800000"/>
            <a:headEnd/>
            <a:tailEnd/>
          </a:ln>
          <a:effectLst/>
        </p:spPr>
        <p:txBody>
          <a:bodyPr>
            <a:spAutoFit/>
          </a:bodyPr>
          <a:lstStyle/>
          <a:p>
            <a:pPr algn="ctr">
              <a:spcBef>
                <a:spcPct val="50000"/>
              </a:spcBef>
            </a:pPr>
            <a:r>
              <a:rPr lang="en-US" sz="4400" b="1" dirty="0"/>
              <a:t>BARCODE </a:t>
            </a:r>
            <a:r>
              <a:rPr lang="en-US" sz="4400" b="1" dirty="0" smtClean="0"/>
              <a:t>Records</a:t>
            </a:r>
            <a:endParaRPr lang="en-US" sz="4400" b="1" dirty="0"/>
          </a:p>
        </p:txBody>
      </p:sp>
      <p:sp>
        <p:nvSpPr>
          <p:cNvPr id="294926" name="Line 14"/>
          <p:cNvSpPr>
            <a:spLocks noChangeShapeType="1"/>
          </p:cNvSpPr>
          <p:nvPr/>
        </p:nvSpPr>
        <p:spPr bwMode="auto">
          <a:xfrm flipH="1" flipV="1">
            <a:off x="2438400" y="2286000"/>
            <a:ext cx="457200" cy="381000"/>
          </a:xfrm>
          <a:prstGeom prst="line">
            <a:avLst/>
          </a:prstGeom>
          <a:noFill/>
          <a:ln w="25400">
            <a:solidFill>
              <a:schemeClr val="tx1"/>
            </a:solidFill>
            <a:prstDash val="dash"/>
            <a:round/>
            <a:headEnd/>
            <a:tailEnd/>
          </a:ln>
          <a:effectLst/>
        </p:spPr>
        <p:txBody>
          <a:bodyPr/>
          <a:lstStyle/>
          <a:p>
            <a:endParaRPr lang="en-US"/>
          </a:p>
        </p:txBody>
      </p:sp>
      <p:sp>
        <p:nvSpPr>
          <p:cNvPr id="294927" name="Line 15"/>
          <p:cNvSpPr>
            <a:spLocks noChangeShapeType="1"/>
          </p:cNvSpPr>
          <p:nvPr/>
        </p:nvSpPr>
        <p:spPr bwMode="auto">
          <a:xfrm>
            <a:off x="5867400" y="1600200"/>
            <a:ext cx="304800" cy="0"/>
          </a:xfrm>
          <a:prstGeom prst="line">
            <a:avLst/>
          </a:prstGeom>
          <a:noFill/>
          <a:ln w="38100">
            <a:solidFill>
              <a:schemeClr val="tx1"/>
            </a:solidFill>
            <a:round/>
            <a:headEnd/>
            <a:tailEnd/>
          </a:ln>
          <a:effectLst/>
        </p:spPr>
        <p:txBody>
          <a:bodyPr/>
          <a:lstStyle/>
          <a:p>
            <a:endParaRPr lang="en-US"/>
          </a:p>
        </p:txBody>
      </p:sp>
      <p:sp>
        <p:nvSpPr>
          <p:cNvPr id="294928" name="Text Box 16"/>
          <p:cNvSpPr txBox="1">
            <a:spLocks noChangeArrowheads="1"/>
          </p:cNvSpPr>
          <p:nvPr/>
        </p:nvSpPr>
        <p:spPr bwMode="auto">
          <a:xfrm>
            <a:off x="6477000" y="2286000"/>
            <a:ext cx="2133600" cy="2840038"/>
          </a:xfrm>
          <a:prstGeom prst="rect">
            <a:avLst/>
          </a:prstGeom>
          <a:noFill/>
          <a:ln w="12700">
            <a:noFill/>
            <a:miter lim="800000"/>
            <a:headEnd/>
            <a:tailEnd/>
          </a:ln>
          <a:effectLst/>
        </p:spPr>
        <p:txBody>
          <a:bodyPr>
            <a:spAutoFit/>
          </a:bodyPr>
          <a:lstStyle/>
          <a:p>
            <a:pPr>
              <a:spcBef>
                <a:spcPct val="50000"/>
              </a:spcBef>
            </a:pPr>
            <a:r>
              <a:rPr lang="en-US">
                <a:solidFill>
                  <a:schemeClr val="bg1"/>
                </a:solidFill>
              </a:rPr>
              <a:t>Indices</a:t>
            </a:r>
            <a:br>
              <a:rPr lang="en-US">
                <a:solidFill>
                  <a:schemeClr val="bg1"/>
                </a:solidFill>
              </a:rPr>
            </a:br>
            <a:r>
              <a:rPr lang="en-US">
                <a:solidFill>
                  <a:schemeClr val="bg1"/>
                </a:solidFill>
              </a:rPr>
              <a:t> - Catalogue of Life</a:t>
            </a:r>
            <a:br>
              <a:rPr lang="en-US">
                <a:solidFill>
                  <a:schemeClr val="bg1"/>
                </a:solidFill>
              </a:rPr>
            </a:br>
            <a:r>
              <a:rPr lang="en-US">
                <a:solidFill>
                  <a:schemeClr val="bg1"/>
                </a:solidFill>
              </a:rPr>
              <a:t> - GBIF/ECAT</a:t>
            </a:r>
          </a:p>
          <a:p>
            <a:pPr>
              <a:spcBef>
                <a:spcPct val="50000"/>
              </a:spcBef>
            </a:pPr>
            <a:r>
              <a:rPr lang="en-US">
                <a:solidFill>
                  <a:schemeClr val="bg1"/>
                </a:solidFill>
              </a:rPr>
              <a:t>Nomenclators</a:t>
            </a:r>
            <a:br>
              <a:rPr lang="en-US">
                <a:solidFill>
                  <a:schemeClr val="bg1"/>
                </a:solidFill>
              </a:rPr>
            </a:br>
            <a:r>
              <a:rPr lang="en-US">
                <a:solidFill>
                  <a:schemeClr val="bg1"/>
                </a:solidFill>
              </a:rPr>
              <a:t> - Zoo Record</a:t>
            </a:r>
            <a:br>
              <a:rPr lang="en-US">
                <a:solidFill>
                  <a:schemeClr val="bg1"/>
                </a:solidFill>
              </a:rPr>
            </a:br>
            <a:r>
              <a:rPr lang="en-US">
                <a:solidFill>
                  <a:schemeClr val="bg1"/>
                </a:solidFill>
              </a:rPr>
              <a:t> - IPNI</a:t>
            </a:r>
            <a:br>
              <a:rPr lang="en-US">
                <a:solidFill>
                  <a:schemeClr val="bg1"/>
                </a:solidFill>
              </a:rPr>
            </a:br>
            <a:r>
              <a:rPr lang="en-US">
                <a:solidFill>
                  <a:schemeClr val="bg1"/>
                </a:solidFill>
              </a:rPr>
              <a:t> - NameBank</a:t>
            </a:r>
          </a:p>
          <a:p>
            <a:pPr>
              <a:spcBef>
                <a:spcPct val="50000"/>
              </a:spcBef>
            </a:pPr>
            <a:r>
              <a:rPr lang="en-US"/>
              <a:t>Publication links</a:t>
            </a:r>
            <a:br>
              <a:rPr lang="en-US"/>
            </a:br>
            <a:r>
              <a:rPr lang="en-US"/>
              <a:t> - New species</a:t>
            </a:r>
          </a:p>
        </p:txBody>
      </p:sp>
      <p:sp>
        <p:nvSpPr>
          <p:cNvPr id="294929" name="Line 17"/>
          <p:cNvSpPr>
            <a:spLocks noChangeShapeType="1"/>
          </p:cNvSpPr>
          <p:nvPr/>
        </p:nvSpPr>
        <p:spPr bwMode="auto">
          <a:xfrm>
            <a:off x="2743200" y="1600200"/>
            <a:ext cx="457200" cy="0"/>
          </a:xfrm>
          <a:prstGeom prst="line">
            <a:avLst/>
          </a:prstGeom>
          <a:noFill/>
          <a:ln w="38100">
            <a:solidFill>
              <a:schemeClr val="tx1"/>
            </a:solidFill>
            <a:round/>
            <a:headEnd/>
            <a:tailEnd/>
          </a:ln>
          <a:effectLst/>
        </p:spPr>
        <p:txBody>
          <a:bodyPr/>
          <a:lstStyle/>
          <a:p>
            <a:endParaRPr lang="en-US"/>
          </a:p>
        </p:txBody>
      </p:sp>
      <p:sp>
        <p:nvSpPr>
          <p:cNvPr id="294930" name="Text Box 18"/>
          <p:cNvSpPr txBox="1">
            <a:spLocks noChangeArrowheads="1"/>
          </p:cNvSpPr>
          <p:nvPr/>
        </p:nvSpPr>
        <p:spPr bwMode="auto">
          <a:xfrm>
            <a:off x="533400" y="2266950"/>
            <a:ext cx="1828800" cy="1752600"/>
          </a:xfrm>
          <a:prstGeom prst="rect">
            <a:avLst/>
          </a:prstGeom>
          <a:noFill/>
          <a:ln w="12700">
            <a:solidFill>
              <a:schemeClr val="tx1"/>
            </a:solidFill>
            <a:miter lim="800000"/>
            <a:headEnd/>
            <a:tailEnd/>
          </a:ln>
          <a:effectLst/>
        </p:spPr>
        <p:txBody>
          <a:bodyPr>
            <a:spAutoFit/>
          </a:bodyPr>
          <a:lstStyle/>
          <a:p>
            <a:pPr algn="ctr">
              <a:spcBef>
                <a:spcPct val="50000"/>
              </a:spcBef>
            </a:pPr>
            <a:r>
              <a:rPr lang="en-US"/>
              <a:t>Georeference</a:t>
            </a:r>
            <a:br>
              <a:rPr lang="en-US"/>
            </a:br>
            <a:r>
              <a:rPr lang="en-US"/>
              <a:t>Habitat</a:t>
            </a:r>
            <a:br>
              <a:rPr lang="en-US"/>
            </a:br>
            <a:r>
              <a:rPr lang="en-US"/>
              <a:t>Character sets</a:t>
            </a:r>
            <a:br>
              <a:rPr lang="en-US"/>
            </a:br>
            <a:r>
              <a:rPr lang="en-US"/>
              <a:t>Images</a:t>
            </a:r>
            <a:br>
              <a:rPr lang="en-US"/>
            </a:br>
            <a:r>
              <a:rPr lang="en-US"/>
              <a:t>Behavior</a:t>
            </a:r>
            <a:br>
              <a:rPr lang="en-US"/>
            </a:br>
            <a:r>
              <a:rPr lang="en-US"/>
              <a:t>Other genes</a:t>
            </a:r>
          </a:p>
        </p:txBody>
      </p:sp>
      <p:sp>
        <p:nvSpPr>
          <p:cNvPr id="294931" name="Text Box 19"/>
          <p:cNvSpPr txBox="1">
            <a:spLocks noChangeArrowheads="1"/>
          </p:cNvSpPr>
          <p:nvPr/>
        </p:nvSpPr>
        <p:spPr bwMode="auto">
          <a:xfrm>
            <a:off x="2895600" y="3886200"/>
            <a:ext cx="1143000" cy="379413"/>
          </a:xfrm>
          <a:prstGeom prst="rect">
            <a:avLst/>
          </a:prstGeom>
          <a:noFill/>
          <a:ln w="12700">
            <a:solidFill>
              <a:srgbClr val="FF0000"/>
            </a:solidFill>
            <a:miter lim="800000"/>
            <a:headEnd/>
            <a:tailEnd/>
          </a:ln>
          <a:effectLst/>
        </p:spPr>
        <p:txBody>
          <a:bodyPr lIns="0" rIns="0">
            <a:spAutoFit/>
          </a:bodyPr>
          <a:lstStyle/>
          <a:p>
            <a:pPr algn="ctr">
              <a:spcBef>
                <a:spcPct val="50000"/>
              </a:spcBef>
            </a:pPr>
            <a:r>
              <a:rPr lang="en-US">
                <a:solidFill>
                  <a:srgbClr val="FF3300"/>
                </a:solidFill>
              </a:rPr>
              <a:t>Trace files</a:t>
            </a:r>
          </a:p>
        </p:txBody>
      </p:sp>
      <p:sp>
        <p:nvSpPr>
          <p:cNvPr id="294932" name="Text Box 20"/>
          <p:cNvSpPr txBox="1">
            <a:spLocks noChangeArrowheads="1"/>
          </p:cNvSpPr>
          <p:nvPr/>
        </p:nvSpPr>
        <p:spPr bwMode="auto">
          <a:xfrm>
            <a:off x="328613" y="4021138"/>
            <a:ext cx="2286000" cy="954107"/>
          </a:xfrm>
          <a:prstGeom prst="rect">
            <a:avLst/>
          </a:prstGeom>
          <a:noFill/>
          <a:ln w="12700">
            <a:solidFill>
              <a:schemeClr val="tx1"/>
            </a:solidFill>
            <a:miter lim="800000"/>
            <a:headEnd/>
            <a:tailEnd/>
          </a:ln>
          <a:effectLst/>
        </p:spPr>
        <p:txBody>
          <a:bodyPr>
            <a:spAutoFit/>
          </a:bodyPr>
          <a:lstStyle/>
          <a:p>
            <a:pPr algn="ctr">
              <a:spcBef>
                <a:spcPct val="50000"/>
              </a:spcBef>
            </a:pPr>
            <a:r>
              <a:rPr lang="en-US" sz="2800" b="1" dirty="0"/>
              <a:t>Other Databases</a:t>
            </a:r>
          </a:p>
        </p:txBody>
      </p:sp>
      <p:sp>
        <p:nvSpPr>
          <p:cNvPr id="294933" name="Text Box 21"/>
          <p:cNvSpPr txBox="1">
            <a:spLocks noChangeArrowheads="1"/>
          </p:cNvSpPr>
          <p:nvPr/>
        </p:nvSpPr>
        <p:spPr bwMode="auto">
          <a:xfrm>
            <a:off x="381000" y="5791200"/>
            <a:ext cx="18288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294934" name="Text Box 22"/>
          <p:cNvSpPr txBox="1">
            <a:spLocks noChangeArrowheads="1"/>
          </p:cNvSpPr>
          <p:nvPr/>
        </p:nvSpPr>
        <p:spPr bwMode="auto">
          <a:xfrm>
            <a:off x="528638" y="5105400"/>
            <a:ext cx="1828800" cy="928688"/>
          </a:xfrm>
          <a:prstGeom prst="rect">
            <a:avLst/>
          </a:prstGeom>
          <a:noFill/>
          <a:ln w="12700">
            <a:solidFill>
              <a:schemeClr val="tx1"/>
            </a:solidFill>
            <a:miter lim="800000"/>
            <a:headEnd/>
            <a:tailEnd/>
          </a:ln>
          <a:effectLst/>
        </p:spPr>
        <p:txBody>
          <a:bodyPr>
            <a:spAutoFit/>
          </a:bodyPr>
          <a:lstStyle/>
          <a:p>
            <a:pPr algn="ctr">
              <a:spcBef>
                <a:spcPct val="50000"/>
              </a:spcBef>
            </a:pPr>
            <a:r>
              <a:rPr lang="en-US" dirty="0" err="1"/>
              <a:t>Phylogenetic</a:t>
            </a:r>
            <a:r>
              <a:rPr lang="en-US" dirty="0"/>
              <a:t/>
            </a:r>
            <a:br>
              <a:rPr lang="en-US" dirty="0"/>
            </a:br>
            <a:r>
              <a:rPr lang="en-US" dirty="0" err="1"/>
              <a:t>Pop’n</a:t>
            </a:r>
            <a:r>
              <a:rPr lang="en-US" dirty="0"/>
              <a:t> Genetics</a:t>
            </a:r>
            <a:br>
              <a:rPr lang="en-US" dirty="0"/>
            </a:br>
            <a:r>
              <a:rPr lang="en-US" dirty="0"/>
              <a:t>Ecological</a:t>
            </a:r>
          </a:p>
        </p:txBody>
      </p:sp>
      <p:sp>
        <p:nvSpPr>
          <p:cNvPr id="294935" name="Text Box 23"/>
          <p:cNvSpPr txBox="1">
            <a:spLocks noChangeArrowheads="1"/>
          </p:cNvSpPr>
          <p:nvPr/>
        </p:nvSpPr>
        <p:spPr bwMode="auto">
          <a:xfrm>
            <a:off x="5105400" y="3886200"/>
            <a:ext cx="968375" cy="379413"/>
          </a:xfrm>
          <a:prstGeom prst="rect">
            <a:avLst/>
          </a:prstGeom>
          <a:noFill/>
          <a:ln w="12700">
            <a:solidFill>
              <a:srgbClr val="FF0000"/>
            </a:solidFill>
            <a:miter lim="800000"/>
            <a:headEnd/>
            <a:tailEnd/>
          </a:ln>
          <a:effectLst/>
        </p:spPr>
        <p:txBody>
          <a:bodyPr lIns="0" rIns="0">
            <a:spAutoFit/>
          </a:bodyPr>
          <a:lstStyle/>
          <a:p>
            <a:pPr algn="ctr">
              <a:spcBef>
                <a:spcPct val="50000"/>
              </a:spcBef>
            </a:pPr>
            <a:r>
              <a:rPr lang="en-US">
                <a:solidFill>
                  <a:srgbClr val="FF3300"/>
                </a:solidFill>
              </a:rPr>
              <a:t>Primers</a:t>
            </a:r>
          </a:p>
        </p:txBody>
      </p:sp>
      <p:sp>
        <p:nvSpPr>
          <p:cNvPr id="294936" name="Text Box 24"/>
          <p:cNvSpPr txBox="1">
            <a:spLocks noChangeArrowheads="1"/>
          </p:cNvSpPr>
          <p:nvPr/>
        </p:nvSpPr>
        <p:spPr bwMode="auto">
          <a:xfrm>
            <a:off x="6477000" y="5105400"/>
            <a:ext cx="2133600" cy="650875"/>
          </a:xfrm>
          <a:prstGeom prst="rect">
            <a:avLst/>
          </a:prstGeom>
          <a:solidFill>
            <a:srgbClr val="666699"/>
          </a:solidFill>
          <a:ln w="9525">
            <a:solidFill>
              <a:schemeClr val="tx1"/>
            </a:solidFill>
            <a:miter lim="800000"/>
            <a:headEnd/>
            <a:tailEnd/>
          </a:ln>
          <a:effectLst/>
        </p:spPr>
        <p:txBody>
          <a:bodyPr>
            <a:spAutoFit/>
          </a:bodyPr>
          <a:lstStyle/>
          <a:p>
            <a:pPr>
              <a:spcBef>
                <a:spcPct val="50000"/>
              </a:spcBef>
            </a:pPr>
            <a:r>
              <a:rPr lang="en-US"/>
              <a:t>Databases</a:t>
            </a:r>
            <a:br>
              <a:rPr lang="en-US"/>
            </a:br>
            <a:r>
              <a:rPr lang="en-US"/>
              <a:t> - Provisional sp.</a:t>
            </a:r>
          </a:p>
        </p:txBody>
      </p:sp>
    </p:spTree>
  </p:cSld>
  <p:clrMapOvr>
    <a:masterClrMapping/>
  </p:clrMapOvr>
  <p:transition advTm="117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9223"/>
            <a:ext cx="8775290" cy="966019"/>
          </a:xfrm>
        </p:spPr>
        <p:txBody>
          <a:bodyPr/>
          <a:lstStyle/>
          <a:p>
            <a:r>
              <a:rPr lang="en-US" sz="4000" dirty="0" smtClean="0">
                <a:solidFill>
                  <a:schemeClr val="tx1"/>
                </a:solidFill>
              </a:rPr>
              <a:t>Description of “dark” </a:t>
            </a:r>
            <a:r>
              <a:rPr lang="en-US" sz="4000" dirty="0" err="1" smtClean="0">
                <a:solidFill>
                  <a:schemeClr val="tx1"/>
                </a:solidFill>
              </a:rPr>
              <a:t>taxa</a:t>
            </a:r>
            <a:r>
              <a:rPr lang="en-US" sz="4000" dirty="0" smtClean="0">
                <a:solidFill>
                  <a:schemeClr val="tx1"/>
                </a:solidFill>
              </a:rPr>
              <a:t> </a:t>
            </a:r>
            <a:endParaRPr lang="bg-BG" sz="4000" dirty="0">
              <a:solidFill>
                <a:schemeClr val="tx1"/>
              </a:solidFill>
            </a:endParaRPr>
          </a:p>
        </p:txBody>
      </p:sp>
      <p:sp>
        <p:nvSpPr>
          <p:cNvPr id="4" name="_s1030"/>
          <p:cNvSpPr>
            <a:spLocks noChangeArrowheads="1"/>
          </p:cNvSpPr>
          <p:nvPr/>
        </p:nvSpPr>
        <p:spPr bwMode="auto">
          <a:xfrm>
            <a:off x="4178599" y="1355035"/>
            <a:ext cx="2962365" cy="704668"/>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b="1" cap="all" dirty="0" err="1" smtClean="0">
                <a:solidFill>
                  <a:srgbClr val="780621"/>
                </a:solidFill>
              </a:rPr>
              <a:t>Pwt</a:t>
            </a:r>
            <a:r>
              <a:rPr lang="en-US" b="1" cap="all" dirty="0" smtClean="0">
                <a:solidFill>
                  <a:srgbClr val="FFC000"/>
                </a:solidFill>
              </a:rPr>
              <a:t> – collaborative </a:t>
            </a:r>
            <a:br>
              <a:rPr lang="en-US" b="1" cap="all" dirty="0" smtClean="0">
                <a:solidFill>
                  <a:srgbClr val="FFC000"/>
                </a:solidFill>
              </a:rPr>
            </a:br>
            <a:r>
              <a:rPr lang="en-US" b="1" cap="all" dirty="0" smtClean="0">
                <a:solidFill>
                  <a:srgbClr val="FFC000"/>
                </a:solidFill>
              </a:rPr>
              <a:t>article authoring tool</a:t>
            </a:r>
            <a:endParaRPr lang="bg-BG" b="1" cap="all" dirty="0">
              <a:solidFill>
                <a:srgbClr val="FFC000"/>
              </a:solidFill>
            </a:endParaRPr>
          </a:p>
        </p:txBody>
      </p:sp>
      <p:sp>
        <p:nvSpPr>
          <p:cNvPr id="5" name="_s1030"/>
          <p:cNvSpPr>
            <a:spLocks noChangeArrowheads="1"/>
          </p:cNvSpPr>
          <p:nvPr/>
        </p:nvSpPr>
        <p:spPr bwMode="auto">
          <a:xfrm>
            <a:off x="0" y="1461052"/>
            <a:ext cx="2693504" cy="658259"/>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sz="1800" dirty="0" smtClean="0"/>
              <a:t>Dark </a:t>
            </a:r>
            <a:r>
              <a:rPr lang="en-US" sz="1800" dirty="0" err="1" smtClean="0"/>
              <a:t>taxon</a:t>
            </a:r>
            <a:r>
              <a:rPr lang="en-US" sz="1800" dirty="0" smtClean="0"/>
              <a:t> sequenced</a:t>
            </a:r>
            <a:endParaRPr lang="bg-BG" sz="1800" dirty="0"/>
          </a:p>
        </p:txBody>
      </p:sp>
      <p:sp>
        <p:nvSpPr>
          <p:cNvPr id="18" name="_s1030"/>
          <p:cNvSpPr>
            <a:spLocks noChangeArrowheads="1"/>
          </p:cNvSpPr>
          <p:nvPr/>
        </p:nvSpPr>
        <p:spPr bwMode="auto">
          <a:xfrm>
            <a:off x="4274489" y="4045890"/>
            <a:ext cx="2962365" cy="704668"/>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b="1" cap="all" dirty="0" err="1" smtClean="0">
                <a:solidFill>
                  <a:srgbClr val="780621"/>
                </a:solidFill>
              </a:rPr>
              <a:t>Bdj</a:t>
            </a:r>
            <a:r>
              <a:rPr lang="en-US" b="1" cap="all" dirty="0" smtClean="0">
                <a:solidFill>
                  <a:srgbClr val="FFC000"/>
                </a:solidFill>
              </a:rPr>
              <a:t> – peer-review </a:t>
            </a:r>
            <a:endParaRPr lang="bg-BG" b="1" cap="all" dirty="0">
              <a:solidFill>
                <a:srgbClr val="FFC000"/>
              </a:solidFill>
            </a:endParaRPr>
          </a:p>
        </p:txBody>
      </p:sp>
      <p:sp>
        <p:nvSpPr>
          <p:cNvPr id="37" name="Rectangle 36"/>
          <p:cNvSpPr/>
          <p:nvPr/>
        </p:nvSpPr>
        <p:spPr>
          <a:xfrm>
            <a:off x="2604052" y="3687419"/>
            <a:ext cx="1391478" cy="1077218"/>
          </a:xfrm>
          <a:prstGeom prst="rect">
            <a:avLst/>
          </a:prstGeom>
        </p:spPr>
        <p:txBody>
          <a:bodyPr wrap="square">
            <a:spAutoFit/>
          </a:bodyPr>
          <a:lstStyle/>
          <a:p>
            <a:r>
              <a:rPr lang="en-US" sz="1600" dirty="0" smtClean="0"/>
              <a:t>Automated submission to </a:t>
            </a:r>
            <a:r>
              <a:rPr lang="en-US" sz="1600" dirty="0" err="1" smtClean="0"/>
              <a:t>Pensoft</a:t>
            </a:r>
            <a:r>
              <a:rPr lang="en-US" sz="1600" dirty="0" smtClean="0"/>
              <a:t> Writing Tool</a:t>
            </a:r>
            <a:endParaRPr lang="bg-BG" dirty="0"/>
          </a:p>
        </p:txBody>
      </p:sp>
      <p:sp>
        <p:nvSpPr>
          <p:cNvPr id="38" name="_s1030"/>
          <p:cNvSpPr>
            <a:spLocks noChangeArrowheads="1"/>
          </p:cNvSpPr>
          <p:nvPr/>
        </p:nvSpPr>
        <p:spPr bwMode="auto">
          <a:xfrm>
            <a:off x="4289730" y="5547045"/>
            <a:ext cx="2962365" cy="704668"/>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b="1" cap="all" dirty="0" smtClean="0">
                <a:solidFill>
                  <a:srgbClr val="FFC000"/>
                </a:solidFill>
              </a:rPr>
              <a:t>MANUSCRIPT </a:t>
            </a:r>
            <a:br>
              <a:rPr lang="en-US" b="1" cap="all" dirty="0" smtClean="0">
                <a:solidFill>
                  <a:srgbClr val="FFC000"/>
                </a:solidFill>
              </a:rPr>
            </a:br>
            <a:r>
              <a:rPr lang="en-US" b="1" cap="all" dirty="0" smtClean="0">
                <a:solidFill>
                  <a:srgbClr val="FFC000"/>
                </a:solidFill>
              </a:rPr>
              <a:t>PUBLISHED</a:t>
            </a:r>
            <a:endParaRPr lang="bg-BG" b="1" cap="all" dirty="0">
              <a:solidFill>
                <a:srgbClr val="FFC000"/>
              </a:solidFill>
            </a:endParaRPr>
          </a:p>
        </p:txBody>
      </p:sp>
      <p:cxnSp>
        <p:nvCxnSpPr>
          <p:cNvPr id="49" name="Straight Arrow Connector 48"/>
          <p:cNvCxnSpPr/>
          <p:nvPr/>
        </p:nvCxnSpPr>
        <p:spPr bwMode="auto">
          <a:xfrm>
            <a:off x="1267571" y="2187934"/>
            <a:ext cx="4638" cy="57514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7" name="Straight Arrow Connector 56"/>
          <p:cNvCxnSpPr/>
          <p:nvPr/>
        </p:nvCxnSpPr>
        <p:spPr bwMode="auto">
          <a:xfrm>
            <a:off x="1357685" y="4249972"/>
            <a:ext cx="3976" cy="64008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3" name="Straight Arrow Connector 62"/>
          <p:cNvCxnSpPr/>
          <p:nvPr/>
        </p:nvCxnSpPr>
        <p:spPr bwMode="auto">
          <a:xfrm>
            <a:off x="5675243" y="3597965"/>
            <a:ext cx="9941" cy="35781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5" name="Straight Arrow Connector 64"/>
          <p:cNvCxnSpPr/>
          <p:nvPr/>
        </p:nvCxnSpPr>
        <p:spPr bwMode="auto">
          <a:xfrm flipH="1" flipV="1">
            <a:off x="2872410" y="5486400"/>
            <a:ext cx="1341781" cy="43732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5" name="Straight Arrow Connector 84"/>
          <p:cNvCxnSpPr/>
          <p:nvPr/>
        </p:nvCxnSpPr>
        <p:spPr bwMode="auto">
          <a:xfrm flipV="1">
            <a:off x="1879821" y="1838739"/>
            <a:ext cx="2135588" cy="308510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31" name="Picture 25" descr="AustraluticaAfricana"/>
          <p:cNvPicPr>
            <a:picLocks noChangeAspect="1" noChangeArrowheads="1"/>
          </p:cNvPicPr>
          <p:nvPr/>
        </p:nvPicPr>
        <p:blipFill>
          <a:blip r:embed="rId2" cstate="print"/>
          <a:srcRect/>
          <a:stretch>
            <a:fillRect/>
          </a:stretch>
        </p:blipFill>
        <p:spPr bwMode="auto">
          <a:xfrm>
            <a:off x="778084" y="2951413"/>
            <a:ext cx="1169986" cy="1198863"/>
          </a:xfrm>
          <a:prstGeom prst="rect">
            <a:avLst/>
          </a:prstGeom>
          <a:noFill/>
          <a:ln w="9525" algn="ctr">
            <a:solidFill>
              <a:schemeClr val="tx1"/>
            </a:solidFill>
            <a:miter lim="800000"/>
            <a:headEnd/>
            <a:tailEnd/>
          </a:ln>
        </p:spPr>
      </p:pic>
      <p:sp>
        <p:nvSpPr>
          <p:cNvPr id="33" name="_s1030"/>
          <p:cNvSpPr>
            <a:spLocks noChangeArrowheads="1"/>
          </p:cNvSpPr>
          <p:nvPr/>
        </p:nvSpPr>
        <p:spPr bwMode="auto">
          <a:xfrm>
            <a:off x="0" y="4989443"/>
            <a:ext cx="2779643" cy="1123122"/>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sz="1800" dirty="0" smtClean="0"/>
              <a:t>Metadata: </a:t>
            </a:r>
            <a:br>
              <a:rPr lang="en-US" sz="1800" dirty="0" smtClean="0"/>
            </a:br>
            <a:r>
              <a:rPr lang="en-US" sz="1800" dirty="0" smtClean="0"/>
              <a:t>voucher specimen, </a:t>
            </a:r>
            <a:br>
              <a:rPr lang="en-US" sz="1800" dirty="0" smtClean="0"/>
            </a:br>
            <a:r>
              <a:rPr lang="en-US" sz="1800" dirty="0" smtClean="0"/>
              <a:t>images, locality, etc.  </a:t>
            </a:r>
            <a:br>
              <a:rPr lang="en-US" sz="1800" dirty="0" smtClean="0"/>
            </a:br>
            <a:r>
              <a:rPr lang="en-US" sz="1800" dirty="0" smtClean="0"/>
              <a:t> </a:t>
            </a:r>
            <a:endParaRPr lang="bg-BG" sz="1800" dirty="0"/>
          </a:p>
        </p:txBody>
      </p:sp>
      <p:sp>
        <p:nvSpPr>
          <p:cNvPr id="43" name="_s1030"/>
          <p:cNvSpPr>
            <a:spLocks noChangeArrowheads="1"/>
          </p:cNvSpPr>
          <p:nvPr/>
        </p:nvSpPr>
        <p:spPr bwMode="auto">
          <a:xfrm>
            <a:off x="4055165" y="2623931"/>
            <a:ext cx="3289851" cy="934277"/>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b="1" cap="all" dirty="0" smtClean="0">
                <a:solidFill>
                  <a:srgbClr val="FFC000"/>
                </a:solidFill>
              </a:rPr>
              <a:t/>
            </a:r>
            <a:br>
              <a:rPr lang="en-US" b="1" cap="all" dirty="0" smtClean="0">
                <a:solidFill>
                  <a:srgbClr val="FFC000"/>
                </a:solidFill>
              </a:rPr>
            </a:br>
            <a:r>
              <a:rPr lang="en-US" b="1" cap="all" dirty="0" smtClean="0">
                <a:solidFill>
                  <a:srgbClr val="FFC000"/>
                </a:solidFill>
              </a:rPr>
              <a:t>manuscript </a:t>
            </a:r>
            <a:r>
              <a:rPr lang="en-US" b="1" cap="all" dirty="0" err="1" smtClean="0">
                <a:solidFill>
                  <a:srgbClr val="FFC000"/>
                </a:solidFill>
              </a:rPr>
              <a:t>finaliSation</a:t>
            </a:r>
            <a:r>
              <a:rPr lang="en-US" b="1" cap="all" dirty="0" smtClean="0">
                <a:solidFill>
                  <a:srgbClr val="FFC000"/>
                </a:solidFill>
              </a:rPr>
              <a:t> </a:t>
            </a:r>
            <a:br>
              <a:rPr lang="en-US" b="1" cap="all" dirty="0" smtClean="0">
                <a:solidFill>
                  <a:srgbClr val="FFC000"/>
                </a:solidFill>
              </a:rPr>
            </a:br>
            <a:r>
              <a:rPr lang="en-US" b="1" cap="all" dirty="0" smtClean="0">
                <a:solidFill>
                  <a:srgbClr val="FFC000"/>
                </a:solidFill>
              </a:rPr>
              <a:t>&amp;SUBMISSION </a:t>
            </a:r>
            <a:endParaRPr lang="bg-BG" b="1" cap="all" dirty="0">
              <a:solidFill>
                <a:srgbClr val="FFC000"/>
              </a:solidFill>
            </a:endParaRPr>
          </a:p>
        </p:txBody>
      </p:sp>
      <p:sp>
        <p:nvSpPr>
          <p:cNvPr id="53" name="Rectangle 52"/>
          <p:cNvSpPr/>
          <p:nvPr/>
        </p:nvSpPr>
        <p:spPr>
          <a:xfrm>
            <a:off x="2179982" y="6192078"/>
            <a:ext cx="3295531" cy="830997"/>
          </a:xfrm>
          <a:prstGeom prst="rect">
            <a:avLst/>
          </a:prstGeom>
        </p:spPr>
        <p:txBody>
          <a:bodyPr wrap="square">
            <a:spAutoFit/>
          </a:bodyPr>
          <a:lstStyle/>
          <a:p>
            <a:r>
              <a:rPr lang="en-US" sz="1600" dirty="0" smtClean="0"/>
              <a:t>Automated update of bibliographic metadata, </a:t>
            </a:r>
            <a:r>
              <a:rPr lang="en-US" sz="1600" dirty="0" err="1" smtClean="0"/>
              <a:t>taxon</a:t>
            </a:r>
            <a:r>
              <a:rPr lang="en-US" sz="1600" dirty="0" smtClean="0"/>
              <a:t> name, </a:t>
            </a:r>
            <a:r>
              <a:rPr lang="en-US" sz="1600" dirty="0" err="1" smtClean="0"/>
              <a:t>Zoobank</a:t>
            </a:r>
            <a:r>
              <a:rPr lang="en-US" sz="1600" dirty="0" smtClean="0"/>
              <a:t> record, etc.</a:t>
            </a:r>
            <a:endParaRPr lang="bg-BG" dirty="0"/>
          </a:p>
        </p:txBody>
      </p:sp>
      <p:cxnSp>
        <p:nvCxnSpPr>
          <p:cNvPr id="56" name="Straight Arrow Connector 55"/>
          <p:cNvCxnSpPr/>
          <p:nvPr/>
        </p:nvCxnSpPr>
        <p:spPr bwMode="auto">
          <a:xfrm>
            <a:off x="5708374" y="5032513"/>
            <a:ext cx="9941" cy="35781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0" name="Straight Arrow Connector 59"/>
          <p:cNvCxnSpPr/>
          <p:nvPr/>
        </p:nvCxnSpPr>
        <p:spPr bwMode="auto">
          <a:xfrm>
            <a:off x="5615609" y="2166730"/>
            <a:ext cx="9941" cy="35781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37" grpId="0"/>
      <p:bldP spid="38" grpId="0" animBg="1"/>
      <p:bldP spid="33" grpId="0" animBg="1"/>
      <p:bldP spid="43" grpId="0" animBg="1"/>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810000"/>
            <a:ext cx="2209800" cy="2185214"/>
          </a:xfrm>
          <a:prstGeom prst="rect">
            <a:avLst/>
          </a:prstGeom>
          <a:noFill/>
          <a:ln w="38100">
            <a:solidFill>
              <a:srgbClr val="92D050"/>
            </a:solidFill>
          </a:ln>
        </p:spPr>
        <p:txBody>
          <a:bodyPr wrap="square" rtlCol="0">
            <a:spAutoFit/>
          </a:bodyPr>
          <a:lstStyle/>
          <a:p>
            <a:pPr algn="ctr"/>
            <a:r>
              <a:rPr lang="en-US" sz="2400" b="1" dirty="0" smtClean="0"/>
              <a:t>Diagnostic characters of Study Specimens:</a:t>
            </a:r>
          </a:p>
          <a:p>
            <a:pPr algn="ctr">
              <a:buFont typeface="Arial" pitchFamily="34" charset="0"/>
              <a:buChar char="•"/>
            </a:pPr>
            <a:r>
              <a:rPr lang="en-US" sz="1800" dirty="0" smtClean="0"/>
              <a:t> Traits, Sequences</a:t>
            </a:r>
            <a:endParaRPr lang="en-US" sz="1800" dirty="0"/>
          </a:p>
        </p:txBody>
      </p:sp>
      <p:sp>
        <p:nvSpPr>
          <p:cNvPr id="5" name="TextBox 4"/>
          <p:cNvSpPr txBox="1"/>
          <p:nvPr/>
        </p:nvSpPr>
        <p:spPr>
          <a:xfrm>
            <a:off x="1371600" y="1524000"/>
            <a:ext cx="2819400" cy="1446550"/>
          </a:xfrm>
          <a:prstGeom prst="rect">
            <a:avLst/>
          </a:prstGeom>
          <a:noFill/>
          <a:ln w="38100">
            <a:solidFill>
              <a:schemeClr val="accent6">
                <a:lumMod val="75000"/>
              </a:schemeClr>
            </a:solidFill>
          </a:ln>
        </p:spPr>
        <p:txBody>
          <a:bodyPr wrap="square" rtlCol="0">
            <a:spAutoFit/>
          </a:bodyPr>
          <a:lstStyle/>
          <a:p>
            <a:pPr algn="ctr"/>
            <a:r>
              <a:rPr lang="en-US" sz="3200" b="1" dirty="0" smtClean="0"/>
              <a:t>Taxonomic Units:</a:t>
            </a:r>
          </a:p>
          <a:p>
            <a:pPr algn="ctr">
              <a:buFont typeface="Arial" pitchFamily="34" charset="0"/>
              <a:buChar char="•"/>
            </a:pPr>
            <a:r>
              <a:rPr lang="en-US" sz="2400" dirty="0" smtClean="0"/>
              <a:t> Clusters, OTUs </a:t>
            </a:r>
          </a:p>
        </p:txBody>
      </p:sp>
      <p:sp>
        <p:nvSpPr>
          <p:cNvPr id="8" name="TextBox 7"/>
          <p:cNvSpPr txBox="1"/>
          <p:nvPr/>
        </p:nvSpPr>
        <p:spPr>
          <a:xfrm>
            <a:off x="6172200" y="3557252"/>
            <a:ext cx="2667000" cy="1054135"/>
          </a:xfrm>
          <a:prstGeom prst="rect">
            <a:avLst/>
          </a:prstGeom>
          <a:noFill/>
          <a:ln w="38100">
            <a:solidFill>
              <a:srgbClr val="FF0000"/>
            </a:solidFill>
          </a:ln>
        </p:spPr>
        <p:txBody>
          <a:bodyPr wrap="square" rtlCol="0" anchor="ctr">
            <a:spAutoFit/>
          </a:bodyPr>
          <a:lstStyle/>
          <a:p>
            <a:pPr algn="ctr">
              <a:spcAft>
                <a:spcPts val="300"/>
              </a:spcAft>
            </a:pPr>
            <a:r>
              <a:rPr lang="en-US" sz="2400" b="1" dirty="0" smtClean="0"/>
              <a:t>Formal Names</a:t>
            </a:r>
          </a:p>
          <a:p>
            <a:pPr algn="ctr"/>
            <a:r>
              <a:rPr lang="en-US" sz="1800" dirty="0" smtClean="0"/>
              <a:t>(sometimes, with varying certainty)</a:t>
            </a:r>
            <a:endParaRPr lang="en-US" sz="1200" dirty="0" smtClean="0"/>
          </a:p>
        </p:txBody>
      </p:sp>
      <p:sp>
        <p:nvSpPr>
          <p:cNvPr id="11" name="TextBox 10"/>
          <p:cNvSpPr txBox="1"/>
          <p:nvPr/>
        </p:nvSpPr>
        <p:spPr>
          <a:xfrm>
            <a:off x="304800" y="381000"/>
            <a:ext cx="8610600" cy="769441"/>
          </a:xfrm>
          <a:prstGeom prst="rect">
            <a:avLst/>
          </a:prstGeom>
          <a:noFill/>
          <a:ln w="28575">
            <a:noFill/>
          </a:ln>
        </p:spPr>
        <p:txBody>
          <a:bodyPr wrap="square" rtlCol="0">
            <a:spAutoFit/>
          </a:bodyPr>
          <a:lstStyle/>
          <a:p>
            <a:pPr algn="ctr"/>
            <a:r>
              <a:rPr lang="en-US" sz="4400" b="1" dirty="0" smtClean="0"/>
              <a:t>Reverse Taxonomy</a:t>
            </a:r>
            <a:endParaRPr lang="en-US" sz="4400" b="1" dirty="0"/>
          </a:p>
        </p:txBody>
      </p:sp>
      <p:sp>
        <p:nvSpPr>
          <p:cNvPr id="21" name="TextBox 20"/>
          <p:cNvSpPr txBox="1"/>
          <p:nvPr/>
        </p:nvSpPr>
        <p:spPr>
          <a:xfrm>
            <a:off x="3276600" y="3740765"/>
            <a:ext cx="2286000" cy="2554545"/>
          </a:xfrm>
          <a:prstGeom prst="rect">
            <a:avLst/>
          </a:prstGeom>
          <a:noFill/>
          <a:ln w="38100">
            <a:solidFill>
              <a:srgbClr val="00B050"/>
            </a:solidFill>
          </a:ln>
        </p:spPr>
        <p:txBody>
          <a:bodyPr wrap="square" rtlCol="0">
            <a:spAutoFit/>
          </a:bodyPr>
          <a:lstStyle/>
          <a:p>
            <a:pPr algn="ctr"/>
            <a:r>
              <a:rPr lang="en-US" sz="2400" b="1" dirty="0" smtClean="0"/>
              <a:t>Diagnostic characters  In Reference Databases:</a:t>
            </a:r>
          </a:p>
          <a:p>
            <a:pPr algn="ctr">
              <a:buFont typeface="Arial" pitchFamily="34" charset="0"/>
              <a:buChar char="•"/>
            </a:pPr>
            <a:r>
              <a:rPr lang="en-US" sz="1800" dirty="0" smtClean="0"/>
              <a:t> GenBank, </a:t>
            </a:r>
            <a:r>
              <a:rPr lang="en-US" sz="1800" dirty="0" err="1" smtClean="0"/>
              <a:t>MorphBank</a:t>
            </a:r>
            <a:endParaRPr lang="en-US" sz="1800" dirty="0"/>
          </a:p>
        </p:txBody>
      </p:sp>
      <p:sp>
        <p:nvSpPr>
          <p:cNvPr id="22" name="Up-Down Arrow 21"/>
          <p:cNvSpPr/>
          <p:nvPr/>
        </p:nvSpPr>
        <p:spPr>
          <a:xfrm>
            <a:off x="1752600" y="3048000"/>
            <a:ext cx="228600" cy="685800"/>
          </a:xfrm>
          <a:prstGeom prst="up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Down Arrow 23"/>
          <p:cNvSpPr/>
          <p:nvPr/>
        </p:nvSpPr>
        <p:spPr>
          <a:xfrm>
            <a:off x="3657600" y="3048000"/>
            <a:ext cx="228600" cy="609600"/>
          </a:xfrm>
          <a:prstGeom prst="up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eft-Right Arrow 24"/>
          <p:cNvSpPr/>
          <p:nvPr/>
        </p:nvSpPr>
        <p:spPr>
          <a:xfrm>
            <a:off x="2487168" y="4572000"/>
            <a:ext cx="731520" cy="304800"/>
          </a:xfrm>
          <a:prstGeom prst="lef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Right Arrow 26"/>
          <p:cNvSpPr/>
          <p:nvPr/>
        </p:nvSpPr>
        <p:spPr>
          <a:xfrm>
            <a:off x="5562600" y="4419600"/>
            <a:ext cx="533400" cy="304800"/>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248400" y="2362200"/>
            <a:ext cx="2438400" cy="738664"/>
          </a:xfrm>
          <a:prstGeom prst="rect">
            <a:avLst/>
          </a:prstGeom>
          <a:solidFill>
            <a:schemeClr val="bg2"/>
          </a:solidFill>
          <a:ln w="38100">
            <a:solidFill>
              <a:schemeClr val="tx1"/>
            </a:solidFill>
          </a:ln>
        </p:spPr>
        <p:txBody>
          <a:bodyPr wrap="square" rtlCol="0">
            <a:spAutoFit/>
          </a:bodyPr>
          <a:lstStyle/>
          <a:p>
            <a:pPr algn="ctr"/>
            <a:r>
              <a:rPr lang="en-US" sz="2100" b="1" dirty="0" smtClean="0"/>
              <a:t>Nomenclatural Precedence</a:t>
            </a:r>
            <a:endParaRPr lang="en-US" sz="2100" dirty="0" smtClean="0"/>
          </a:p>
        </p:txBody>
      </p:sp>
      <p:sp>
        <p:nvSpPr>
          <p:cNvPr id="30" name="Bent Arrow 29"/>
          <p:cNvSpPr/>
          <p:nvPr/>
        </p:nvSpPr>
        <p:spPr>
          <a:xfrm rot="16200000" flipH="1">
            <a:off x="5162550" y="3371851"/>
            <a:ext cx="1600200" cy="495300"/>
          </a:xfrm>
          <a:prstGeom prst="bentArrow">
            <a:avLst>
              <a:gd name="adj1" fmla="val 25000"/>
              <a:gd name="adj2" fmla="val 29616"/>
              <a:gd name="adj3" fmla="val 28077"/>
              <a:gd name="adj4" fmla="val 437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p:cNvSpPr/>
          <p:nvPr/>
        </p:nvSpPr>
        <p:spPr>
          <a:xfrm>
            <a:off x="5912397" y="6362152"/>
            <a:ext cx="3066865" cy="338554"/>
          </a:xfrm>
          <a:prstGeom prst="rect">
            <a:avLst/>
          </a:prstGeom>
        </p:spPr>
        <p:txBody>
          <a:bodyPr wrap="none">
            <a:spAutoFit/>
          </a:bodyPr>
          <a:lstStyle/>
          <a:p>
            <a:pPr algn="r"/>
            <a:r>
              <a:rPr lang="en-US" sz="1600" b="1" dirty="0" smtClean="0"/>
              <a:t>Courtesy: David </a:t>
            </a:r>
            <a:r>
              <a:rPr lang="en-US" sz="1600" b="1" dirty="0" err="1" smtClean="0"/>
              <a:t>Schindel</a:t>
            </a:r>
            <a:endParaRPr lang="bg-BG"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587" y="1548740"/>
            <a:ext cx="8229600" cy="1143000"/>
          </a:xfrm>
        </p:spPr>
        <p:txBody>
          <a:bodyPr/>
          <a:lstStyle/>
          <a:p>
            <a:r>
              <a:rPr lang="en-US" dirty="0" smtClean="0">
                <a:solidFill>
                  <a:srgbClr val="FFFF00"/>
                </a:solidFill>
              </a:rPr>
              <a:t/>
            </a:r>
            <a:br>
              <a:rPr lang="en-US" dirty="0" smtClean="0">
                <a:solidFill>
                  <a:srgbClr val="FFFF00"/>
                </a:solidFill>
              </a:rPr>
            </a:br>
            <a:r>
              <a:rPr lang="en-US" dirty="0" smtClean="0">
                <a:solidFill>
                  <a:srgbClr val="FFFF00"/>
                </a:solidFill>
              </a:rPr>
              <a:t/>
            </a:r>
            <a:br>
              <a:rPr lang="en-US" dirty="0" smtClean="0">
                <a:solidFill>
                  <a:srgbClr val="FFFF00"/>
                </a:solidFill>
              </a:rPr>
            </a:br>
            <a:r>
              <a:rPr lang="en-US" dirty="0" smtClean="0">
                <a:solidFill>
                  <a:srgbClr val="FFFF00"/>
                </a:solidFill>
              </a:rPr>
              <a:t>We have</a:t>
            </a:r>
            <a:r>
              <a:rPr lang="en-US" dirty="0" smtClean="0"/>
              <a:t/>
            </a:r>
            <a:br>
              <a:rPr lang="en-US" dirty="0" smtClean="0"/>
            </a:br>
            <a:r>
              <a:rPr lang="en-US" dirty="0" smtClean="0"/>
              <a:t/>
            </a:r>
            <a:br>
              <a:rPr lang="en-US" dirty="0" smtClean="0"/>
            </a:br>
            <a:r>
              <a:rPr lang="en-US" dirty="0" smtClean="0">
                <a:solidFill>
                  <a:schemeClr val="tx1"/>
                </a:solidFill>
              </a:rPr>
              <a:t>Some tools and workflows for that…</a:t>
            </a:r>
            <a:endParaRPr lang="bg-BG" dirty="0">
              <a:solidFill>
                <a:schemeClr val="tx1"/>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348343"/>
            <a:ext cx="9144000" cy="604157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18661" y="0"/>
            <a:ext cx="8775290" cy="966019"/>
          </a:xfrm>
        </p:spPr>
        <p:txBody>
          <a:bodyPr/>
          <a:lstStyle/>
          <a:p>
            <a:r>
              <a:rPr lang="en-US" b="0" dirty="0" smtClean="0">
                <a:solidFill>
                  <a:schemeClr val="tx1"/>
                </a:solidFill>
              </a:rPr>
              <a:t>Workflow </a:t>
            </a:r>
            <a:endParaRPr lang="bg-BG" b="0" dirty="0">
              <a:solidFill>
                <a:schemeClr val="tx1"/>
              </a:solidFill>
            </a:endParaRPr>
          </a:p>
        </p:txBody>
      </p:sp>
      <p:sp>
        <p:nvSpPr>
          <p:cNvPr id="4" name="_s1030"/>
          <p:cNvSpPr>
            <a:spLocks noChangeArrowheads="1"/>
          </p:cNvSpPr>
          <p:nvPr/>
        </p:nvSpPr>
        <p:spPr bwMode="auto">
          <a:xfrm>
            <a:off x="5854147" y="1202635"/>
            <a:ext cx="3140765" cy="1232452"/>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cap="all" dirty="0" smtClean="0">
                <a:solidFill>
                  <a:srgbClr val="FFC000"/>
                </a:solidFill>
              </a:rPr>
              <a:t>Community peer-review </a:t>
            </a:r>
            <a:br>
              <a:rPr lang="en-US" cap="all" dirty="0" smtClean="0">
                <a:solidFill>
                  <a:srgbClr val="FFC000"/>
                </a:solidFill>
              </a:rPr>
            </a:br>
            <a:r>
              <a:rPr lang="en-US" cap="all" dirty="0" smtClean="0">
                <a:solidFill>
                  <a:srgbClr val="FFC000"/>
                </a:solidFill>
              </a:rPr>
              <a:t>(options for public and </a:t>
            </a:r>
          </a:p>
          <a:p>
            <a:pPr algn="ctr"/>
            <a:r>
              <a:rPr lang="en-US" cap="all" dirty="0" smtClean="0">
                <a:solidFill>
                  <a:srgbClr val="FFC000"/>
                </a:solidFill>
              </a:rPr>
              <a:t>Open review)</a:t>
            </a:r>
          </a:p>
          <a:p>
            <a:pPr algn="ctr"/>
            <a:r>
              <a:rPr lang="en-US" b="1" cap="all" dirty="0" smtClean="0">
                <a:solidFill>
                  <a:srgbClr val="FFC000"/>
                </a:solidFill>
              </a:rPr>
              <a:t>ALL ONLINE!</a:t>
            </a:r>
            <a:endParaRPr lang="bg-BG" b="1" cap="all" dirty="0">
              <a:solidFill>
                <a:srgbClr val="FFC000"/>
              </a:solidFill>
            </a:endParaRPr>
          </a:p>
        </p:txBody>
      </p:sp>
      <p:sp>
        <p:nvSpPr>
          <p:cNvPr id="5" name="_s1030"/>
          <p:cNvSpPr>
            <a:spLocks noChangeArrowheads="1"/>
          </p:cNvSpPr>
          <p:nvPr/>
        </p:nvSpPr>
        <p:spPr bwMode="auto">
          <a:xfrm>
            <a:off x="1349071" y="1234729"/>
            <a:ext cx="2904877" cy="1210298"/>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sz="1600" cap="all" dirty="0" smtClean="0">
                <a:solidFill>
                  <a:srgbClr val="FFC000"/>
                </a:solidFill>
              </a:rPr>
              <a:t>Collaborative </a:t>
            </a:r>
            <a:br>
              <a:rPr lang="en-US" sz="1600" cap="all" dirty="0" smtClean="0">
                <a:solidFill>
                  <a:srgbClr val="FFC000"/>
                </a:solidFill>
              </a:rPr>
            </a:br>
            <a:r>
              <a:rPr lang="en-US" sz="1600" cap="all" dirty="0" smtClean="0">
                <a:solidFill>
                  <a:srgbClr val="FFC000"/>
                </a:solidFill>
              </a:rPr>
              <a:t>ARTICLE AUTHORING</a:t>
            </a:r>
            <a:r>
              <a:rPr lang="en-US" sz="1800" cap="all" dirty="0" smtClean="0">
                <a:solidFill>
                  <a:srgbClr val="FFC000"/>
                </a:solidFill>
              </a:rPr>
              <a:t> </a:t>
            </a:r>
            <a:br>
              <a:rPr lang="en-US" sz="1800" cap="all" dirty="0" smtClean="0">
                <a:solidFill>
                  <a:srgbClr val="FFC000"/>
                </a:solidFill>
              </a:rPr>
            </a:br>
            <a:r>
              <a:rPr lang="en-US" sz="1600" cap="all" dirty="0" smtClean="0">
                <a:solidFill>
                  <a:srgbClr val="FFC000"/>
                </a:solidFill>
              </a:rPr>
              <a:t>(</a:t>
            </a:r>
            <a:r>
              <a:rPr lang="en-US" sz="1600" b="1" cap="all" dirty="0" smtClean="0">
                <a:solidFill>
                  <a:srgbClr val="FFC000"/>
                </a:solidFill>
              </a:rPr>
              <a:t>PENSOFT WRITING </a:t>
            </a:r>
            <a:br>
              <a:rPr lang="en-US" sz="1600" b="1" cap="all" dirty="0" smtClean="0">
                <a:solidFill>
                  <a:srgbClr val="FFC000"/>
                </a:solidFill>
              </a:rPr>
            </a:br>
            <a:r>
              <a:rPr lang="en-US" sz="1600" b="1" cap="all" dirty="0" smtClean="0">
                <a:solidFill>
                  <a:srgbClr val="FFC000"/>
                </a:solidFill>
              </a:rPr>
              <a:t>TOO</a:t>
            </a:r>
            <a:r>
              <a:rPr lang="en-US" sz="1600" cap="all" dirty="0" smtClean="0">
                <a:solidFill>
                  <a:srgbClr val="FFC000"/>
                </a:solidFill>
              </a:rPr>
              <a:t>L)</a:t>
            </a:r>
            <a:endParaRPr lang="bg-BG" sz="1600" cap="all" dirty="0">
              <a:solidFill>
                <a:srgbClr val="FFC000"/>
              </a:solidFill>
            </a:endParaRPr>
          </a:p>
        </p:txBody>
      </p:sp>
      <p:sp>
        <p:nvSpPr>
          <p:cNvPr id="18" name="_s1030"/>
          <p:cNvSpPr>
            <a:spLocks noChangeArrowheads="1"/>
          </p:cNvSpPr>
          <p:nvPr/>
        </p:nvSpPr>
        <p:spPr bwMode="auto">
          <a:xfrm>
            <a:off x="3677479" y="3995529"/>
            <a:ext cx="3250094" cy="735148"/>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cap="all" dirty="0" smtClean="0">
                <a:solidFill>
                  <a:srgbClr val="FFC000"/>
                </a:solidFill>
              </a:rPr>
              <a:t>MANUSCRIPT published</a:t>
            </a:r>
          </a:p>
          <a:p>
            <a:pPr algn="ctr"/>
            <a:r>
              <a:rPr lang="en-US" cap="all" dirty="0" smtClean="0">
                <a:solidFill>
                  <a:srgbClr val="FFC000"/>
                </a:solidFill>
              </a:rPr>
              <a:t>XML text + data </a:t>
            </a:r>
            <a:endParaRPr lang="bg-BG" cap="all" dirty="0">
              <a:solidFill>
                <a:srgbClr val="FFC000"/>
              </a:solidFill>
            </a:endParaRPr>
          </a:p>
        </p:txBody>
      </p:sp>
      <p:sp>
        <p:nvSpPr>
          <p:cNvPr id="37" name="Rectangle 36"/>
          <p:cNvSpPr/>
          <p:nvPr/>
        </p:nvSpPr>
        <p:spPr>
          <a:xfrm>
            <a:off x="198782" y="3735610"/>
            <a:ext cx="3458818" cy="584775"/>
          </a:xfrm>
          <a:prstGeom prst="rect">
            <a:avLst/>
          </a:prstGeom>
        </p:spPr>
        <p:txBody>
          <a:bodyPr wrap="square">
            <a:spAutoFit/>
          </a:bodyPr>
          <a:lstStyle/>
          <a:p>
            <a:r>
              <a:rPr lang="en-US" sz="1600" dirty="0" smtClean="0"/>
              <a:t>Authors, Reviewers, Editors, Mentors, Copyeditors </a:t>
            </a:r>
            <a:endParaRPr lang="bg-BG" dirty="0"/>
          </a:p>
        </p:txBody>
      </p:sp>
      <p:cxnSp>
        <p:nvCxnSpPr>
          <p:cNvPr id="40" name="Straight Arrow Connector 39"/>
          <p:cNvCxnSpPr/>
          <p:nvPr/>
        </p:nvCxnSpPr>
        <p:spPr bwMode="auto">
          <a:xfrm flipH="1">
            <a:off x="5377070" y="2608028"/>
            <a:ext cx="2020295" cy="128811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7" name="Straight Arrow Connector 56"/>
          <p:cNvCxnSpPr/>
          <p:nvPr/>
        </p:nvCxnSpPr>
        <p:spPr bwMode="auto">
          <a:xfrm flipV="1">
            <a:off x="4343399" y="1808922"/>
            <a:ext cx="1411358" cy="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2051" name="Picture 3"/>
          <p:cNvPicPr>
            <a:picLocks noChangeAspect="1" noChangeArrowheads="1"/>
          </p:cNvPicPr>
          <p:nvPr/>
        </p:nvPicPr>
        <p:blipFill>
          <a:blip r:embed="rId3" cstate="print"/>
          <a:srcRect/>
          <a:stretch>
            <a:fillRect/>
          </a:stretch>
        </p:blipFill>
        <p:spPr bwMode="auto">
          <a:xfrm>
            <a:off x="295937" y="667304"/>
            <a:ext cx="797368" cy="773206"/>
          </a:xfrm>
          <a:prstGeom prst="rect">
            <a:avLst/>
          </a:prstGeom>
          <a:noFill/>
          <a:ln w="9525">
            <a:noFill/>
            <a:miter lim="800000"/>
            <a:headEnd/>
            <a:tailEnd/>
          </a:ln>
        </p:spPr>
      </p:pic>
      <p:sp>
        <p:nvSpPr>
          <p:cNvPr id="61" name="Rectangle 60"/>
          <p:cNvSpPr/>
          <p:nvPr/>
        </p:nvSpPr>
        <p:spPr>
          <a:xfrm>
            <a:off x="4353340" y="1167204"/>
            <a:ext cx="1321904" cy="584775"/>
          </a:xfrm>
          <a:prstGeom prst="rect">
            <a:avLst/>
          </a:prstGeom>
        </p:spPr>
        <p:txBody>
          <a:bodyPr wrap="square">
            <a:spAutoFit/>
          </a:bodyPr>
          <a:lstStyle/>
          <a:p>
            <a:pPr algn="ctr"/>
            <a:r>
              <a:rPr lang="en-US" sz="1600" dirty="0" smtClean="0"/>
              <a:t>XML submission</a:t>
            </a:r>
            <a:endParaRPr lang="bg-BG" dirty="0"/>
          </a:p>
        </p:txBody>
      </p:sp>
      <p:cxnSp>
        <p:nvCxnSpPr>
          <p:cNvPr id="63" name="Straight Arrow Connector 62"/>
          <p:cNvCxnSpPr/>
          <p:nvPr/>
        </p:nvCxnSpPr>
        <p:spPr bwMode="auto">
          <a:xfrm>
            <a:off x="1143000" y="993913"/>
            <a:ext cx="178904" cy="66592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1" name="Straight Arrow Connector 70"/>
          <p:cNvCxnSpPr/>
          <p:nvPr/>
        </p:nvCxnSpPr>
        <p:spPr bwMode="auto">
          <a:xfrm flipH="1">
            <a:off x="4373217" y="2007705"/>
            <a:ext cx="1371601" cy="993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33" name="Picture 3"/>
          <p:cNvPicPr>
            <a:picLocks noChangeAspect="1" noChangeArrowheads="1"/>
          </p:cNvPicPr>
          <p:nvPr/>
        </p:nvPicPr>
        <p:blipFill>
          <a:blip r:embed="rId3" cstate="print"/>
          <a:srcRect/>
          <a:stretch>
            <a:fillRect/>
          </a:stretch>
        </p:blipFill>
        <p:spPr bwMode="auto">
          <a:xfrm>
            <a:off x="279371" y="1714227"/>
            <a:ext cx="797368" cy="773206"/>
          </a:xfrm>
          <a:prstGeom prst="rect">
            <a:avLst/>
          </a:prstGeom>
          <a:noFill/>
          <a:ln w="9525">
            <a:noFill/>
            <a:miter lim="800000"/>
            <a:headEnd/>
            <a:tailEnd/>
          </a:ln>
        </p:spPr>
      </p:pic>
      <p:pic>
        <p:nvPicPr>
          <p:cNvPr id="34" name="Picture 3"/>
          <p:cNvPicPr>
            <a:picLocks noChangeAspect="1" noChangeArrowheads="1"/>
          </p:cNvPicPr>
          <p:nvPr/>
        </p:nvPicPr>
        <p:blipFill>
          <a:blip r:embed="rId3" cstate="print"/>
          <a:srcRect/>
          <a:stretch>
            <a:fillRect/>
          </a:stretch>
        </p:blipFill>
        <p:spPr bwMode="auto">
          <a:xfrm>
            <a:off x="279371" y="2817468"/>
            <a:ext cx="797368" cy="773206"/>
          </a:xfrm>
          <a:prstGeom prst="rect">
            <a:avLst/>
          </a:prstGeom>
          <a:noFill/>
          <a:ln w="9525">
            <a:noFill/>
            <a:miter lim="800000"/>
            <a:headEnd/>
            <a:tailEnd/>
          </a:ln>
        </p:spPr>
      </p:pic>
      <p:sp>
        <p:nvSpPr>
          <p:cNvPr id="67" name="Rectangle 66"/>
          <p:cNvSpPr/>
          <p:nvPr/>
        </p:nvSpPr>
        <p:spPr>
          <a:xfrm>
            <a:off x="4524351" y="2171868"/>
            <a:ext cx="1089208" cy="523220"/>
          </a:xfrm>
          <a:prstGeom prst="rect">
            <a:avLst/>
          </a:prstGeom>
        </p:spPr>
        <p:txBody>
          <a:bodyPr wrap="none">
            <a:spAutoFit/>
          </a:bodyPr>
          <a:lstStyle/>
          <a:p>
            <a:pPr algn="ctr"/>
            <a:r>
              <a:rPr lang="en-US" sz="1400" dirty="0" smtClean="0"/>
              <a:t>Revisions </a:t>
            </a:r>
          </a:p>
          <a:p>
            <a:pPr algn="ctr"/>
            <a:r>
              <a:rPr lang="en-US" sz="1400" dirty="0" smtClean="0"/>
              <a:t>online</a:t>
            </a:r>
            <a:endParaRPr lang="bg-BG" dirty="0"/>
          </a:p>
        </p:txBody>
      </p:sp>
      <p:cxnSp>
        <p:nvCxnSpPr>
          <p:cNvPr id="74" name="Straight Arrow Connector 73"/>
          <p:cNvCxnSpPr/>
          <p:nvPr/>
        </p:nvCxnSpPr>
        <p:spPr bwMode="auto">
          <a:xfrm flipV="1">
            <a:off x="1083365" y="1997765"/>
            <a:ext cx="218661" cy="7951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7" name="Straight Arrow Connector 76"/>
          <p:cNvCxnSpPr/>
          <p:nvPr/>
        </p:nvCxnSpPr>
        <p:spPr bwMode="auto">
          <a:xfrm flipV="1">
            <a:off x="1113183" y="2484783"/>
            <a:ext cx="278295" cy="685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94" name="Picture 3"/>
          <p:cNvPicPr>
            <a:picLocks noChangeAspect="1" noChangeArrowheads="1"/>
          </p:cNvPicPr>
          <p:nvPr/>
        </p:nvPicPr>
        <p:blipFill>
          <a:blip r:embed="rId3" cstate="print"/>
          <a:srcRect/>
          <a:stretch>
            <a:fillRect/>
          </a:stretch>
        </p:blipFill>
        <p:spPr bwMode="auto">
          <a:xfrm>
            <a:off x="1395867" y="2820781"/>
            <a:ext cx="797368" cy="773206"/>
          </a:xfrm>
          <a:prstGeom prst="rect">
            <a:avLst/>
          </a:prstGeom>
          <a:noFill/>
          <a:ln w="9525">
            <a:noFill/>
            <a:miter lim="800000"/>
            <a:headEnd/>
            <a:tailEnd/>
          </a:ln>
        </p:spPr>
      </p:pic>
      <p:pic>
        <p:nvPicPr>
          <p:cNvPr id="95" name="Picture 3"/>
          <p:cNvPicPr>
            <a:picLocks noChangeAspect="1" noChangeArrowheads="1"/>
          </p:cNvPicPr>
          <p:nvPr/>
        </p:nvPicPr>
        <p:blipFill>
          <a:blip r:embed="rId3" cstate="print"/>
          <a:srcRect/>
          <a:stretch>
            <a:fillRect/>
          </a:stretch>
        </p:blipFill>
        <p:spPr bwMode="auto">
          <a:xfrm>
            <a:off x="2509049" y="2830721"/>
            <a:ext cx="797368" cy="773206"/>
          </a:xfrm>
          <a:prstGeom prst="rect">
            <a:avLst/>
          </a:prstGeom>
          <a:noFill/>
          <a:ln w="9525">
            <a:noFill/>
            <a:miter lim="800000"/>
            <a:headEnd/>
            <a:tailEnd/>
          </a:ln>
        </p:spPr>
      </p:pic>
      <p:pic>
        <p:nvPicPr>
          <p:cNvPr id="96" name="Picture 3"/>
          <p:cNvPicPr>
            <a:picLocks noChangeAspect="1" noChangeArrowheads="1"/>
          </p:cNvPicPr>
          <p:nvPr/>
        </p:nvPicPr>
        <p:blipFill>
          <a:blip r:embed="rId3" cstate="print"/>
          <a:srcRect/>
          <a:stretch>
            <a:fillRect/>
          </a:stretch>
        </p:blipFill>
        <p:spPr bwMode="auto">
          <a:xfrm>
            <a:off x="3542718" y="2850598"/>
            <a:ext cx="797368" cy="773206"/>
          </a:xfrm>
          <a:prstGeom prst="rect">
            <a:avLst/>
          </a:prstGeom>
          <a:noFill/>
          <a:ln w="9525">
            <a:noFill/>
            <a:miter lim="800000"/>
            <a:headEnd/>
            <a:tailEnd/>
          </a:ln>
        </p:spPr>
      </p:pic>
      <p:sp>
        <p:nvSpPr>
          <p:cNvPr id="97" name="Line 125"/>
          <p:cNvSpPr>
            <a:spLocks noChangeShapeType="1"/>
          </p:cNvSpPr>
          <p:nvPr/>
        </p:nvSpPr>
        <p:spPr bwMode="auto">
          <a:xfrm flipH="1">
            <a:off x="3539608" y="4899991"/>
            <a:ext cx="1201356" cy="350435"/>
          </a:xfrm>
          <a:prstGeom prst="line">
            <a:avLst/>
          </a:prstGeom>
          <a:noFill/>
          <a:ln w="28575">
            <a:solidFill>
              <a:schemeClr val="tx1"/>
            </a:solidFill>
            <a:round/>
            <a:headEnd/>
            <a:tailEnd type="triangle" w="med" len="med"/>
          </a:ln>
        </p:spPr>
        <p:txBody>
          <a:bodyPr/>
          <a:lstStyle/>
          <a:p>
            <a:endParaRPr lang="en-US"/>
          </a:p>
        </p:txBody>
      </p:sp>
      <p:sp>
        <p:nvSpPr>
          <p:cNvPr id="98" name="Line 125"/>
          <p:cNvSpPr>
            <a:spLocks noChangeShapeType="1"/>
          </p:cNvSpPr>
          <p:nvPr/>
        </p:nvSpPr>
        <p:spPr bwMode="auto">
          <a:xfrm flipH="1">
            <a:off x="1519082" y="4800600"/>
            <a:ext cx="3211943" cy="459765"/>
          </a:xfrm>
          <a:prstGeom prst="line">
            <a:avLst/>
          </a:prstGeom>
          <a:noFill/>
          <a:ln w="28575">
            <a:solidFill>
              <a:schemeClr val="tx1"/>
            </a:solidFill>
            <a:round/>
            <a:headEnd/>
            <a:tailEnd type="triangle" w="med" len="med"/>
          </a:ln>
        </p:spPr>
        <p:txBody>
          <a:bodyPr/>
          <a:lstStyle/>
          <a:p>
            <a:endParaRPr lang="en-US"/>
          </a:p>
        </p:txBody>
      </p:sp>
      <p:sp>
        <p:nvSpPr>
          <p:cNvPr id="99" name="Line 125"/>
          <p:cNvSpPr>
            <a:spLocks noChangeShapeType="1"/>
          </p:cNvSpPr>
          <p:nvPr/>
        </p:nvSpPr>
        <p:spPr bwMode="auto">
          <a:xfrm>
            <a:off x="4989442" y="4860235"/>
            <a:ext cx="732931" cy="419689"/>
          </a:xfrm>
          <a:prstGeom prst="line">
            <a:avLst/>
          </a:prstGeom>
          <a:noFill/>
          <a:ln w="28575">
            <a:solidFill>
              <a:schemeClr val="tx1"/>
            </a:solidFill>
            <a:round/>
            <a:headEnd/>
            <a:tailEnd type="triangle" w="med" len="med"/>
          </a:ln>
        </p:spPr>
        <p:txBody>
          <a:bodyPr/>
          <a:lstStyle/>
          <a:p>
            <a:endParaRPr lang="en-US"/>
          </a:p>
        </p:txBody>
      </p:sp>
      <p:sp>
        <p:nvSpPr>
          <p:cNvPr id="100" name="Line 125"/>
          <p:cNvSpPr>
            <a:spLocks noChangeShapeType="1"/>
          </p:cNvSpPr>
          <p:nvPr/>
        </p:nvSpPr>
        <p:spPr bwMode="auto">
          <a:xfrm>
            <a:off x="5168348" y="4800600"/>
            <a:ext cx="2633547" cy="449826"/>
          </a:xfrm>
          <a:prstGeom prst="line">
            <a:avLst/>
          </a:prstGeom>
          <a:noFill/>
          <a:ln w="28575">
            <a:solidFill>
              <a:schemeClr val="tx1"/>
            </a:solidFill>
            <a:round/>
            <a:headEnd/>
            <a:tailEnd type="triangle" w="med" len="med"/>
          </a:ln>
        </p:spPr>
        <p:txBody>
          <a:bodyPr/>
          <a:lstStyle/>
          <a:p>
            <a:endParaRPr lang="en-US"/>
          </a:p>
        </p:txBody>
      </p:sp>
      <p:sp>
        <p:nvSpPr>
          <p:cNvPr id="101" name="Rectangle 100"/>
          <p:cNvSpPr/>
          <p:nvPr/>
        </p:nvSpPr>
        <p:spPr bwMode="auto">
          <a:xfrm>
            <a:off x="0" y="5326978"/>
            <a:ext cx="9144000" cy="1545770"/>
          </a:xfrm>
          <a:prstGeom prst="rect">
            <a:avLst/>
          </a:prstGeom>
          <a:gradFill flip="none" rotWithShape="0">
            <a:gsLst>
              <a:gs pos="0">
                <a:schemeClr val="bg1">
                  <a:lumMod val="60000"/>
                  <a:lumOff val="40000"/>
                </a:schemeClr>
              </a:gs>
              <a:gs pos="50000">
                <a:schemeClr val="accent1">
                  <a:shade val="67500"/>
                  <a:satMod val="115000"/>
                </a:schemeClr>
              </a:gs>
              <a:gs pos="100000">
                <a:schemeClr val="accent1">
                  <a:shade val="100000"/>
                  <a:satMod val="115000"/>
                </a:schemeClr>
              </a:gs>
            </a:gsLst>
            <a:lin ang="18900000" scaled="1"/>
            <a:tileRect/>
          </a:gradFill>
          <a:ln w="9525" cap="flat" cmpd="sng" algn="ctr">
            <a:noFill/>
            <a:prstDash val="solid"/>
            <a:round/>
            <a:headEnd type="none" w="med" len="med"/>
            <a:tailEnd type="none" w="med" len="med"/>
          </a:ln>
          <a:effectLst/>
        </p:spPr>
        <p:txBody>
          <a:bodyPr wrap="none" lIns="62962" tIns="31481" rIns="62962" bIns="31481" anchor="ctr"/>
          <a:lstStyle/>
          <a:p>
            <a:pPr algn="ctr">
              <a:defRPr/>
            </a:pPr>
            <a:endParaRPr lang="bg-BG" sz="1600" b="1" dirty="0"/>
          </a:p>
        </p:txBody>
      </p:sp>
      <p:sp>
        <p:nvSpPr>
          <p:cNvPr id="102" name="_s1030"/>
          <p:cNvSpPr>
            <a:spLocks noChangeArrowheads="1"/>
          </p:cNvSpPr>
          <p:nvPr/>
        </p:nvSpPr>
        <p:spPr bwMode="auto">
          <a:xfrm>
            <a:off x="182880" y="5394959"/>
            <a:ext cx="1249681" cy="396241"/>
          </a:xfrm>
          <a:prstGeom prst="roundRect">
            <a:avLst>
              <a:gd name="adj" fmla="val 16667"/>
            </a:avLst>
          </a:prstGeom>
          <a:solidFill>
            <a:schemeClr val="bg2">
              <a:lumMod val="50000"/>
              <a:lumOff val="50000"/>
            </a:schemeClr>
          </a:solidFill>
          <a:ln w="9525">
            <a:solidFill>
              <a:schemeClr val="tx1"/>
            </a:solidFill>
            <a:round/>
            <a:headEnd/>
            <a:tailEnd/>
          </a:ln>
        </p:spPr>
        <p:txBody>
          <a:bodyPr wrap="none" lIns="62962" tIns="31481" rIns="62962" bIns="31481" anchor="ctr"/>
          <a:lstStyle/>
          <a:p>
            <a:pPr algn="ctr">
              <a:defRPr/>
            </a:pPr>
            <a:r>
              <a:rPr lang="bg-BG" b="1" dirty="0" smtClean="0"/>
              <a:t>ARTICLES</a:t>
            </a:r>
            <a:endParaRPr lang="bg-BG" b="1" dirty="0"/>
          </a:p>
        </p:txBody>
      </p:sp>
      <p:pic>
        <p:nvPicPr>
          <p:cNvPr id="103" name="Picture 21" descr="EOL_Brochure 3.jpg"/>
          <p:cNvPicPr>
            <a:picLocks noChangeAspect="1"/>
          </p:cNvPicPr>
          <p:nvPr/>
        </p:nvPicPr>
        <p:blipFill>
          <a:blip r:embed="rId4" cstate="print"/>
          <a:srcRect/>
          <a:stretch>
            <a:fillRect/>
          </a:stretch>
        </p:blipFill>
        <p:spPr bwMode="auto">
          <a:xfrm>
            <a:off x="3749040" y="6172658"/>
            <a:ext cx="1005840" cy="685342"/>
          </a:xfrm>
          <a:prstGeom prst="rect">
            <a:avLst/>
          </a:prstGeom>
          <a:noFill/>
          <a:ln w="9525">
            <a:noFill/>
            <a:miter lim="800000"/>
            <a:headEnd/>
            <a:tailEnd/>
          </a:ln>
        </p:spPr>
      </p:pic>
      <p:pic>
        <p:nvPicPr>
          <p:cNvPr id="104" name="Picture 2" descr="gbif_05"/>
          <p:cNvPicPr>
            <a:picLocks noChangeAspect="1" noChangeArrowheads="1"/>
          </p:cNvPicPr>
          <p:nvPr/>
        </p:nvPicPr>
        <p:blipFill>
          <a:blip r:embed="rId5" cstate="print"/>
          <a:srcRect/>
          <a:stretch>
            <a:fillRect/>
          </a:stretch>
        </p:blipFill>
        <p:spPr bwMode="auto">
          <a:xfrm>
            <a:off x="2499360" y="6168627"/>
            <a:ext cx="1005840" cy="689373"/>
          </a:xfrm>
          <a:prstGeom prst="rect">
            <a:avLst/>
          </a:prstGeom>
          <a:noFill/>
          <a:ln w="9525" algn="ctr">
            <a:solidFill>
              <a:schemeClr val="tx1"/>
            </a:solidFill>
            <a:miter lim="800000"/>
            <a:headEnd/>
            <a:tailEnd/>
          </a:ln>
        </p:spPr>
      </p:pic>
      <p:pic>
        <p:nvPicPr>
          <p:cNvPr id="105" name="Picture 44"/>
          <p:cNvPicPr>
            <a:picLocks noChangeAspect="1" noChangeArrowheads="1"/>
          </p:cNvPicPr>
          <p:nvPr/>
        </p:nvPicPr>
        <p:blipFill>
          <a:blip r:embed="rId6" cstate="print"/>
          <a:srcRect/>
          <a:stretch>
            <a:fillRect/>
          </a:stretch>
        </p:blipFill>
        <p:spPr bwMode="auto">
          <a:xfrm>
            <a:off x="8656320" y="6168427"/>
            <a:ext cx="487680" cy="689573"/>
          </a:xfrm>
          <a:prstGeom prst="rect">
            <a:avLst/>
          </a:prstGeom>
          <a:noFill/>
          <a:ln w="9525" algn="ctr">
            <a:solidFill>
              <a:schemeClr val="bg1"/>
            </a:solidFill>
            <a:miter lim="800000"/>
            <a:headEnd/>
            <a:tailEnd/>
          </a:ln>
        </p:spPr>
      </p:pic>
      <p:pic>
        <p:nvPicPr>
          <p:cNvPr id="106" name="Picture 2"/>
          <p:cNvPicPr>
            <a:picLocks noChangeAspect="1" noChangeArrowheads="1"/>
          </p:cNvPicPr>
          <p:nvPr/>
        </p:nvPicPr>
        <p:blipFill>
          <a:blip r:embed="rId7" cstate="print"/>
          <a:srcRect/>
          <a:stretch>
            <a:fillRect/>
          </a:stretch>
        </p:blipFill>
        <p:spPr bwMode="auto">
          <a:xfrm>
            <a:off x="6370320" y="6170849"/>
            <a:ext cx="1021080" cy="687151"/>
          </a:xfrm>
          <a:prstGeom prst="rect">
            <a:avLst/>
          </a:prstGeom>
          <a:noFill/>
          <a:ln w="9525">
            <a:noFill/>
            <a:miter lim="800000"/>
            <a:headEnd/>
            <a:tailEnd/>
          </a:ln>
          <a:effectLst/>
        </p:spPr>
      </p:pic>
      <p:pic>
        <p:nvPicPr>
          <p:cNvPr id="107" name="Inhaltsplatzhalter 4" descr="Plazi_books.jpg"/>
          <p:cNvPicPr>
            <a:picLocks noChangeAspect="1"/>
          </p:cNvPicPr>
          <p:nvPr/>
        </p:nvPicPr>
        <p:blipFill>
          <a:blip r:embed="rId8" cstate="print"/>
          <a:srcRect/>
          <a:stretch>
            <a:fillRect/>
          </a:stretch>
        </p:blipFill>
        <p:spPr bwMode="auto">
          <a:xfrm>
            <a:off x="4964113" y="6179082"/>
            <a:ext cx="1238567" cy="678918"/>
          </a:xfrm>
          <a:prstGeom prst="rect">
            <a:avLst/>
          </a:prstGeom>
          <a:noFill/>
          <a:ln w="9525">
            <a:noFill/>
            <a:miter lim="800000"/>
            <a:headEnd/>
            <a:tailEnd/>
          </a:ln>
          <a:effectLst/>
        </p:spPr>
      </p:pic>
      <p:pic>
        <p:nvPicPr>
          <p:cNvPr id="108" name="Picture 3"/>
          <p:cNvPicPr>
            <a:picLocks noChangeAspect="1" noChangeArrowheads="1"/>
          </p:cNvPicPr>
          <p:nvPr/>
        </p:nvPicPr>
        <p:blipFill>
          <a:blip r:embed="rId9" cstate="print"/>
          <a:srcRect/>
          <a:stretch>
            <a:fillRect/>
          </a:stretch>
        </p:blipFill>
        <p:spPr bwMode="auto">
          <a:xfrm>
            <a:off x="1539240" y="6172200"/>
            <a:ext cx="792480" cy="685800"/>
          </a:xfrm>
          <a:prstGeom prst="rect">
            <a:avLst/>
          </a:prstGeom>
          <a:noFill/>
          <a:ln w="9525">
            <a:noFill/>
            <a:miter lim="800000"/>
            <a:headEnd/>
            <a:tailEnd/>
          </a:ln>
          <a:effectLst/>
        </p:spPr>
      </p:pic>
      <p:pic>
        <p:nvPicPr>
          <p:cNvPr id="109" name="Picture 4"/>
          <p:cNvPicPr>
            <a:picLocks noChangeAspect="1" noChangeArrowheads="1"/>
          </p:cNvPicPr>
          <p:nvPr/>
        </p:nvPicPr>
        <p:blipFill>
          <a:blip r:embed="rId10" cstate="print"/>
          <a:srcRect/>
          <a:stretch>
            <a:fillRect/>
          </a:stretch>
        </p:blipFill>
        <p:spPr bwMode="auto">
          <a:xfrm>
            <a:off x="0" y="6153150"/>
            <a:ext cx="1390650" cy="704850"/>
          </a:xfrm>
          <a:prstGeom prst="rect">
            <a:avLst/>
          </a:prstGeom>
          <a:noFill/>
          <a:ln w="9525">
            <a:noFill/>
            <a:miter lim="800000"/>
            <a:headEnd/>
            <a:tailEnd/>
          </a:ln>
          <a:effectLst/>
        </p:spPr>
      </p:pic>
      <p:cxnSp>
        <p:nvCxnSpPr>
          <p:cNvPr id="110" name="Straight Arrow Connector 59"/>
          <p:cNvCxnSpPr>
            <a:cxnSpLocks noChangeShapeType="1"/>
          </p:cNvCxnSpPr>
          <p:nvPr/>
        </p:nvCxnSpPr>
        <p:spPr bwMode="auto">
          <a:xfrm flipV="1">
            <a:off x="289560" y="5852160"/>
            <a:ext cx="502920" cy="259080"/>
          </a:xfrm>
          <a:prstGeom prst="straightConnector1">
            <a:avLst/>
          </a:prstGeom>
          <a:noFill/>
          <a:ln w="28575" algn="ctr">
            <a:solidFill>
              <a:schemeClr val="tx1"/>
            </a:solidFill>
            <a:round/>
            <a:headEnd type="triangle" w="med" len="med"/>
            <a:tailEnd/>
          </a:ln>
        </p:spPr>
      </p:cxnSp>
      <p:cxnSp>
        <p:nvCxnSpPr>
          <p:cNvPr id="111" name="Straight Arrow Connector 59"/>
          <p:cNvCxnSpPr>
            <a:cxnSpLocks noChangeShapeType="1"/>
          </p:cNvCxnSpPr>
          <p:nvPr/>
        </p:nvCxnSpPr>
        <p:spPr bwMode="auto">
          <a:xfrm rot="10800000">
            <a:off x="1005840" y="5836920"/>
            <a:ext cx="670560" cy="289560"/>
          </a:xfrm>
          <a:prstGeom prst="straightConnector1">
            <a:avLst/>
          </a:prstGeom>
          <a:noFill/>
          <a:ln w="28575" algn="ctr">
            <a:solidFill>
              <a:schemeClr val="tx1"/>
            </a:solidFill>
            <a:round/>
            <a:headEnd type="triangle" w="med" len="med"/>
            <a:tailEnd/>
          </a:ln>
        </p:spPr>
      </p:cxnSp>
      <p:sp>
        <p:nvSpPr>
          <p:cNvPr id="112" name="_s1030"/>
          <p:cNvSpPr>
            <a:spLocks noChangeArrowheads="1"/>
          </p:cNvSpPr>
          <p:nvPr/>
        </p:nvSpPr>
        <p:spPr bwMode="auto">
          <a:xfrm>
            <a:off x="2895600" y="5379719"/>
            <a:ext cx="1158240" cy="396241"/>
          </a:xfrm>
          <a:prstGeom prst="roundRect">
            <a:avLst>
              <a:gd name="adj" fmla="val 16667"/>
            </a:avLst>
          </a:prstGeom>
          <a:solidFill>
            <a:schemeClr val="bg2">
              <a:lumMod val="50000"/>
              <a:lumOff val="50000"/>
            </a:schemeClr>
          </a:solidFill>
          <a:ln w="9525">
            <a:solidFill>
              <a:schemeClr val="tx1"/>
            </a:solidFill>
            <a:round/>
            <a:headEnd/>
            <a:tailEnd/>
          </a:ln>
        </p:spPr>
        <p:txBody>
          <a:bodyPr wrap="none" lIns="62962" tIns="31481" rIns="62962" bIns="31481" anchor="ctr"/>
          <a:lstStyle/>
          <a:p>
            <a:pPr algn="ctr">
              <a:defRPr/>
            </a:pPr>
            <a:r>
              <a:rPr lang="bg-BG" sz="1400" b="1" dirty="0" smtClean="0"/>
              <a:t>Occurr-</a:t>
            </a:r>
            <a:br>
              <a:rPr lang="bg-BG" sz="1400" b="1" dirty="0" smtClean="0"/>
            </a:br>
            <a:r>
              <a:rPr lang="bg-BG" sz="1400" b="1" dirty="0" smtClean="0"/>
              <a:t>ence data</a:t>
            </a:r>
            <a:endParaRPr lang="bg-BG" sz="1400" b="1" dirty="0"/>
          </a:p>
        </p:txBody>
      </p:sp>
      <p:sp>
        <p:nvSpPr>
          <p:cNvPr id="113" name="_s1030"/>
          <p:cNvSpPr>
            <a:spLocks noChangeArrowheads="1"/>
          </p:cNvSpPr>
          <p:nvPr/>
        </p:nvSpPr>
        <p:spPr bwMode="auto">
          <a:xfrm>
            <a:off x="6964680" y="5349240"/>
            <a:ext cx="1981200" cy="381000"/>
          </a:xfrm>
          <a:prstGeom prst="roundRect">
            <a:avLst>
              <a:gd name="adj" fmla="val 16667"/>
            </a:avLst>
          </a:prstGeom>
          <a:solidFill>
            <a:schemeClr val="bg2">
              <a:lumMod val="50000"/>
              <a:lumOff val="50000"/>
            </a:schemeClr>
          </a:solidFill>
          <a:ln w="9525">
            <a:solidFill>
              <a:schemeClr val="tx1"/>
            </a:solidFill>
            <a:round/>
            <a:headEnd/>
            <a:tailEnd/>
          </a:ln>
        </p:spPr>
        <p:txBody>
          <a:bodyPr wrap="none" lIns="62962" tIns="31481" rIns="62962" bIns="31481" anchor="ctr"/>
          <a:lstStyle/>
          <a:p>
            <a:pPr algn="ctr">
              <a:defRPr/>
            </a:pPr>
            <a:r>
              <a:rPr lang="bg-BG" b="1" dirty="0" smtClean="0"/>
              <a:t>Taxon names</a:t>
            </a:r>
            <a:endParaRPr lang="bg-BG" b="1" dirty="0"/>
          </a:p>
        </p:txBody>
      </p:sp>
      <p:cxnSp>
        <p:nvCxnSpPr>
          <p:cNvPr id="114" name="Straight Arrow Connector 59"/>
          <p:cNvCxnSpPr>
            <a:cxnSpLocks noChangeShapeType="1"/>
          </p:cNvCxnSpPr>
          <p:nvPr/>
        </p:nvCxnSpPr>
        <p:spPr bwMode="auto">
          <a:xfrm rot="5400000" flipH="1" flipV="1">
            <a:off x="3009901" y="5981701"/>
            <a:ext cx="228598" cy="1588"/>
          </a:xfrm>
          <a:prstGeom prst="straightConnector1">
            <a:avLst/>
          </a:prstGeom>
          <a:noFill/>
          <a:ln w="28575" algn="ctr">
            <a:solidFill>
              <a:schemeClr val="tx1"/>
            </a:solidFill>
            <a:round/>
            <a:headEnd type="triangle" w="med" len="med"/>
            <a:tailEnd/>
          </a:ln>
        </p:spPr>
      </p:cxnSp>
      <p:cxnSp>
        <p:nvCxnSpPr>
          <p:cNvPr id="115" name="Straight Arrow Connector 59"/>
          <p:cNvCxnSpPr>
            <a:cxnSpLocks noChangeShapeType="1"/>
          </p:cNvCxnSpPr>
          <p:nvPr/>
        </p:nvCxnSpPr>
        <p:spPr bwMode="auto">
          <a:xfrm flipV="1">
            <a:off x="4267200" y="5852160"/>
            <a:ext cx="1112520" cy="259080"/>
          </a:xfrm>
          <a:prstGeom prst="straightConnector1">
            <a:avLst/>
          </a:prstGeom>
          <a:noFill/>
          <a:ln w="28575" algn="ctr">
            <a:solidFill>
              <a:schemeClr val="tx1"/>
            </a:solidFill>
            <a:round/>
            <a:headEnd type="triangle" w="med" len="med"/>
            <a:tailEnd/>
          </a:ln>
        </p:spPr>
      </p:cxnSp>
      <p:cxnSp>
        <p:nvCxnSpPr>
          <p:cNvPr id="116" name="Straight Arrow Connector 59"/>
          <p:cNvCxnSpPr>
            <a:cxnSpLocks noChangeShapeType="1"/>
          </p:cNvCxnSpPr>
          <p:nvPr/>
        </p:nvCxnSpPr>
        <p:spPr bwMode="auto">
          <a:xfrm rot="10800000">
            <a:off x="5715000" y="5852160"/>
            <a:ext cx="1112520" cy="228600"/>
          </a:xfrm>
          <a:prstGeom prst="straightConnector1">
            <a:avLst/>
          </a:prstGeom>
          <a:noFill/>
          <a:ln w="28575" algn="ctr">
            <a:solidFill>
              <a:schemeClr val="tx1"/>
            </a:solidFill>
            <a:round/>
            <a:headEnd type="triangle" w="med" len="med"/>
            <a:tailEnd/>
          </a:ln>
        </p:spPr>
      </p:cxnSp>
      <p:sp>
        <p:nvSpPr>
          <p:cNvPr id="117" name="_s1030"/>
          <p:cNvSpPr>
            <a:spLocks noChangeArrowheads="1"/>
          </p:cNvSpPr>
          <p:nvPr/>
        </p:nvSpPr>
        <p:spPr bwMode="auto">
          <a:xfrm>
            <a:off x="4251960" y="5364480"/>
            <a:ext cx="2423160" cy="381000"/>
          </a:xfrm>
          <a:prstGeom prst="roundRect">
            <a:avLst>
              <a:gd name="adj" fmla="val 16667"/>
            </a:avLst>
          </a:prstGeom>
          <a:solidFill>
            <a:schemeClr val="bg2">
              <a:lumMod val="50000"/>
              <a:lumOff val="50000"/>
            </a:schemeClr>
          </a:solidFill>
          <a:ln w="9525">
            <a:solidFill>
              <a:schemeClr val="tx1"/>
            </a:solidFill>
            <a:round/>
            <a:headEnd/>
            <a:tailEnd/>
          </a:ln>
        </p:spPr>
        <p:txBody>
          <a:bodyPr wrap="none" lIns="62962" tIns="31481" rIns="62962" bIns="31481" anchor="ctr"/>
          <a:lstStyle/>
          <a:p>
            <a:pPr algn="ctr">
              <a:defRPr/>
            </a:pPr>
            <a:r>
              <a:rPr lang="bg-BG" b="1" dirty="0" smtClean="0"/>
              <a:t>Taxon treatments</a:t>
            </a:r>
            <a:endParaRPr lang="bg-BG" b="1" dirty="0"/>
          </a:p>
        </p:txBody>
      </p:sp>
      <p:pic>
        <p:nvPicPr>
          <p:cNvPr id="118" name="Picture 6"/>
          <p:cNvPicPr>
            <a:picLocks noChangeAspect="1" noChangeArrowheads="1"/>
          </p:cNvPicPr>
          <p:nvPr/>
        </p:nvPicPr>
        <p:blipFill>
          <a:blip r:embed="rId11" cstate="print"/>
          <a:srcRect/>
          <a:stretch>
            <a:fillRect/>
          </a:stretch>
        </p:blipFill>
        <p:spPr bwMode="auto">
          <a:xfrm>
            <a:off x="7543800" y="6186940"/>
            <a:ext cx="1021080" cy="671060"/>
          </a:xfrm>
          <a:prstGeom prst="rect">
            <a:avLst/>
          </a:prstGeom>
          <a:noFill/>
          <a:ln w="9525">
            <a:noFill/>
            <a:miter lim="800000"/>
            <a:headEnd/>
            <a:tailEnd/>
          </a:ln>
          <a:effectLst/>
        </p:spPr>
      </p:pic>
      <p:cxnSp>
        <p:nvCxnSpPr>
          <p:cNvPr id="119" name="Straight Arrow Connector 59"/>
          <p:cNvCxnSpPr>
            <a:cxnSpLocks noChangeShapeType="1"/>
          </p:cNvCxnSpPr>
          <p:nvPr/>
        </p:nvCxnSpPr>
        <p:spPr bwMode="auto">
          <a:xfrm rot="10800000">
            <a:off x="8061960" y="5775960"/>
            <a:ext cx="838200" cy="350520"/>
          </a:xfrm>
          <a:prstGeom prst="straightConnector1">
            <a:avLst/>
          </a:prstGeom>
          <a:noFill/>
          <a:ln w="28575" algn="ctr">
            <a:solidFill>
              <a:schemeClr val="tx1"/>
            </a:solidFill>
            <a:round/>
            <a:headEnd type="triangle" w="med" len="med"/>
            <a:tailEnd/>
          </a:ln>
        </p:spPr>
      </p:cxnSp>
      <p:cxnSp>
        <p:nvCxnSpPr>
          <p:cNvPr id="120" name="Straight Arrow Connector 59"/>
          <p:cNvCxnSpPr>
            <a:cxnSpLocks noChangeShapeType="1"/>
          </p:cNvCxnSpPr>
          <p:nvPr/>
        </p:nvCxnSpPr>
        <p:spPr bwMode="auto">
          <a:xfrm rot="5400000" flipH="1" flipV="1">
            <a:off x="7772403" y="5958841"/>
            <a:ext cx="335276" cy="2"/>
          </a:xfrm>
          <a:prstGeom prst="straightConnector1">
            <a:avLst/>
          </a:prstGeom>
          <a:noFill/>
          <a:ln w="28575" algn="ctr">
            <a:solidFill>
              <a:schemeClr val="tx1"/>
            </a:solidFill>
            <a:round/>
            <a:headEnd type="triangle" w="med" len="med"/>
            <a:tailEnd/>
          </a:ln>
        </p:spPr>
      </p:cxnSp>
      <p:sp>
        <p:nvSpPr>
          <p:cNvPr id="121" name="Rectangle 120"/>
          <p:cNvSpPr/>
          <p:nvPr/>
        </p:nvSpPr>
        <p:spPr>
          <a:xfrm>
            <a:off x="4920986" y="6163018"/>
            <a:ext cx="700833" cy="323165"/>
          </a:xfrm>
          <a:prstGeom prst="rect">
            <a:avLst/>
          </a:prstGeom>
        </p:spPr>
        <p:txBody>
          <a:bodyPr wrap="none">
            <a:spAutoFit/>
          </a:bodyPr>
          <a:lstStyle/>
          <a:p>
            <a:r>
              <a:rPr lang="bg-BG" b="1" dirty="0" smtClean="0">
                <a:solidFill>
                  <a:schemeClr val="tx2">
                    <a:lumMod val="25000"/>
                  </a:schemeClr>
                </a:solidFill>
              </a:rPr>
              <a:t>Plazi</a:t>
            </a:r>
            <a:endParaRPr lang="bg-BG" b="1" dirty="0">
              <a:solidFill>
                <a:schemeClr val="tx2">
                  <a:lumMod val="25000"/>
                </a:schemeClr>
              </a:solidFill>
            </a:endParaRPr>
          </a:p>
        </p:txBody>
      </p:sp>
      <p:sp>
        <p:nvSpPr>
          <p:cNvPr id="122" name="Rectangle 121"/>
          <p:cNvSpPr/>
          <p:nvPr/>
        </p:nvSpPr>
        <p:spPr>
          <a:xfrm>
            <a:off x="6888480" y="6172201"/>
            <a:ext cx="609599" cy="292388"/>
          </a:xfrm>
          <a:prstGeom prst="rect">
            <a:avLst/>
          </a:prstGeom>
        </p:spPr>
        <p:txBody>
          <a:bodyPr wrap="square">
            <a:spAutoFit/>
          </a:bodyPr>
          <a:lstStyle/>
          <a:p>
            <a:r>
              <a:rPr lang="bg-BG" sz="1300" b="1" dirty="0" smtClean="0">
                <a:solidFill>
                  <a:schemeClr val="tx2">
                    <a:lumMod val="10000"/>
                  </a:schemeClr>
                </a:solidFill>
              </a:rPr>
              <a:t>Wiki</a:t>
            </a:r>
            <a:endParaRPr lang="bg-BG" sz="1300" b="1" dirty="0">
              <a:solidFill>
                <a:schemeClr val="tx2">
                  <a:lumMod val="10000"/>
                </a:schemeClr>
              </a:solidFill>
            </a:endParaRPr>
          </a:p>
        </p:txBody>
      </p:sp>
      <p:sp>
        <p:nvSpPr>
          <p:cNvPr id="123" name="Rectangle 122"/>
          <p:cNvSpPr/>
          <p:nvPr/>
        </p:nvSpPr>
        <p:spPr>
          <a:xfrm>
            <a:off x="7612573" y="6153835"/>
            <a:ext cx="524503" cy="276999"/>
          </a:xfrm>
          <a:prstGeom prst="rect">
            <a:avLst/>
          </a:prstGeom>
        </p:spPr>
        <p:txBody>
          <a:bodyPr wrap="none">
            <a:spAutoFit/>
          </a:bodyPr>
          <a:lstStyle/>
          <a:p>
            <a:r>
              <a:rPr lang="bg-BG" sz="1200" b="1" dirty="0" smtClean="0">
                <a:solidFill>
                  <a:schemeClr val="tx2">
                    <a:lumMod val="10000"/>
                  </a:schemeClr>
                </a:solidFill>
              </a:rPr>
              <a:t>COL</a:t>
            </a:r>
            <a:endParaRPr lang="bg-BG" b="1" dirty="0">
              <a:solidFill>
                <a:schemeClr val="tx2">
                  <a:lumMod val="10000"/>
                </a:schemeClr>
              </a:solidFill>
            </a:endParaRPr>
          </a:p>
        </p:txBody>
      </p:sp>
      <p:sp>
        <p:nvSpPr>
          <p:cNvPr id="124" name="_s1030"/>
          <p:cNvSpPr>
            <a:spLocks noChangeArrowheads="1"/>
          </p:cNvSpPr>
          <p:nvPr/>
        </p:nvSpPr>
        <p:spPr bwMode="auto">
          <a:xfrm>
            <a:off x="1615440" y="5394959"/>
            <a:ext cx="1158240" cy="396241"/>
          </a:xfrm>
          <a:prstGeom prst="roundRect">
            <a:avLst>
              <a:gd name="adj" fmla="val 16667"/>
            </a:avLst>
          </a:prstGeom>
          <a:solidFill>
            <a:schemeClr val="bg2">
              <a:lumMod val="50000"/>
              <a:lumOff val="50000"/>
            </a:schemeClr>
          </a:solidFill>
          <a:ln w="9525">
            <a:solidFill>
              <a:schemeClr val="tx1"/>
            </a:solidFill>
            <a:round/>
            <a:headEnd/>
            <a:tailEnd/>
          </a:ln>
        </p:spPr>
        <p:txBody>
          <a:bodyPr wrap="none" lIns="62962" tIns="31481" rIns="62962" bIns="31481" anchor="ctr"/>
          <a:lstStyle/>
          <a:p>
            <a:pPr algn="ctr">
              <a:defRPr/>
            </a:pPr>
            <a:r>
              <a:rPr lang="bg-BG" sz="1400" b="1" dirty="0" smtClean="0"/>
              <a:t>Biblio-</a:t>
            </a:r>
            <a:br>
              <a:rPr lang="bg-BG" sz="1400" b="1" dirty="0" smtClean="0"/>
            </a:br>
            <a:r>
              <a:rPr lang="bg-BG" sz="1400" b="1" dirty="0" smtClean="0"/>
              <a:t>graphies</a:t>
            </a:r>
            <a:endParaRPr lang="bg-BG" sz="1400" b="1" dirty="0"/>
          </a:p>
        </p:txBody>
      </p:sp>
      <p:cxnSp>
        <p:nvCxnSpPr>
          <p:cNvPr id="125" name="Straight Arrow Connector 59"/>
          <p:cNvCxnSpPr>
            <a:cxnSpLocks noChangeShapeType="1"/>
          </p:cNvCxnSpPr>
          <p:nvPr/>
        </p:nvCxnSpPr>
        <p:spPr bwMode="auto">
          <a:xfrm rot="5400000" flipH="1" flipV="1">
            <a:off x="1996440" y="5974080"/>
            <a:ext cx="259080" cy="45720"/>
          </a:xfrm>
          <a:prstGeom prst="straightConnector1">
            <a:avLst/>
          </a:prstGeom>
          <a:noFill/>
          <a:ln w="28575" algn="ctr">
            <a:solidFill>
              <a:schemeClr val="tx1"/>
            </a:solidFill>
            <a:round/>
            <a:headEnd type="triangle" w="med" len="med"/>
            <a:tailEnd/>
          </a:ln>
        </p:spPr>
      </p:cxnSp>
      <p:cxnSp>
        <p:nvCxnSpPr>
          <p:cNvPr id="128" name="Straight Arrow Connector 127"/>
          <p:cNvCxnSpPr/>
          <p:nvPr/>
        </p:nvCxnSpPr>
        <p:spPr bwMode="auto">
          <a:xfrm flipV="1">
            <a:off x="1858618" y="2534478"/>
            <a:ext cx="0" cy="19878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1" name="Straight Arrow Connector 130"/>
          <p:cNvCxnSpPr/>
          <p:nvPr/>
        </p:nvCxnSpPr>
        <p:spPr bwMode="auto">
          <a:xfrm flipV="1">
            <a:off x="2925418" y="2547731"/>
            <a:ext cx="0" cy="19878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2" name="Straight Arrow Connector 131"/>
          <p:cNvCxnSpPr/>
          <p:nvPr/>
        </p:nvCxnSpPr>
        <p:spPr bwMode="auto">
          <a:xfrm flipV="1">
            <a:off x="3869635" y="2557669"/>
            <a:ext cx="0" cy="19878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2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2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2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61" grpId="0"/>
      <p:bldP spid="67" grpId="0"/>
      <p:bldP spid="97" grpId="0" animBg="1"/>
      <p:bldP spid="98" grpId="0" animBg="1"/>
      <p:bldP spid="99" grpId="0" animBg="1"/>
      <p:bldP spid="100" grpId="0" animBg="1"/>
      <p:bldP spid="101" grpId="0" animBg="1"/>
      <p:bldP spid="102" grpId="0" animBg="1"/>
      <p:bldP spid="112" grpId="0" animBg="1"/>
      <p:bldP spid="113" grpId="0" animBg="1"/>
      <p:bldP spid="117" grpId="0" animBg="1"/>
      <p:bldP spid="121" grpId="0"/>
      <p:bldP spid="122" grpId="0"/>
      <p:bldP spid="123" grpId="0"/>
      <p:bldP spid="1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947532" y="2170043"/>
            <a:ext cx="6955971" cy="2634342"/>
          </a:xfrm>
        </p:spPr>
        <p:txBody>
          <a:bodyPr/>
          <a:lstStyle/>
          <a:p>
            <a:pPr lvl="1" algn="ctr">
              <a:buNone/>
            </a:pPr>
            <a:r>
              <a:rPr lang="en-US" sz="4800" dirty="0" smtClean="0"/>
              <a:t>The problem ?</a:t>
            </a:r>
            <a:br>
              <a:rPr lang="en-US" sz="4800" dirty="0" smtClean="0"/>
            </a:br>
            <a:endParaRPr lang="bg-BG" sz="48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977" name="Rectangle 2"/>
          <p:cNvSpPr>
            <a:spLocks noGrp="1" noChangeArrowheads="1"/>
          </p:cNvSpPr>
          <p:nvPr>
            <p:ph type="title" idx="4294967295"/>
          </p:nvPr>
        </p:nvSpPr>
        <p:spPr>
          <a:xfrm>
            <a:off x="457200" y="132398"/>
            <a:ext cx="8229600" cy="1143000"/>
          </a:xfrm>
        </p:spPr>
        <p:txBody>
          <a:bodyPr/>
          <a:lstStyle/>
          <a:p>
            <a:r>
              <a:rPr lang="en-US" sz="4000" b="0" dirty="0" smtClean="0">
                <a:solidFill>
                  <a:schemeClr val="tx1"/>
                </a:solidFill>
                <a:latin typeface="Arial" charset="0"/>
                <a:ea typeface="ＭＳ Ｐゴシック" charset="0"/>
                <a:cs typeface="ＭＳ Ｐゴシック" charset="0"/>
              </a:rPr>
              <a:t>Automated submission</a:t>
            </a:r>
            <a:endParaRPr lang="en-US" sz="4000" b="0" dirty="0">
              <a:solidFill>
                <a:schemeClr val="tx1"/>
              </a:solidFill>
              <a:latin typeface="Arial" charset="0"/>
              <a:ea typeface="ＭＳ Ｐゴシック" charset="0"/>
              <a:cs typeface="ＭＳ Ｐゴシック" charset="0"/>
            </a:endParaRPr>
          </a:p>
        </p:txBody>
      </p:sp>
      <p:pic>
        <p:nvPicPr>
          <p:cNvPr id="7" name="Picture 6"/>
          <p:cNvPicPr>
            <a:picLocks noChangeAspect="1"/>
          </p:cNvPicPr>
          <p:nvPr/>
        </p:nvPicPr>
        <p:blipFill>
          <a:blip r:embed="rId3" cstate="print"/>
          <a:stretch>
            <a:fillRect/>
          </a:stretch>
        </p:blipFill>
        <p:spPr>
          <a:xfrm>
            <a:off x="165100" y="2336800"/>
            <a:ext cx="5778500" cy="850900"/>
          </a:xfrm>
          <a:prstGeom prst="rect">
            <a:avLst/>
          </a:prstGeom>
        </p:spPr>
      </p:pic>
      <p:pic>
        <p:nvPicPr>
          <p:cNvPr id="8" name="Picture 7"/>
          <p:cNvPicPr>
            <a:picLocks noChangeAspect="1"/>
          </p:cNvPicPr>
          <p:nvPr/>
        </p:nvPicPr>
        <p:blipFill>
          <a:blip r:embed="rId4" cstate="print"/>
          <a:stretch>
            <a:fillRect/>
          </a:stretch>
        </p:blipFill>
        <p:spPr>
          <a:xfrm>
            <a:off x="2959100" y="3162300"/>
            <a:ext cx="4940300" cy="787400"/>
          </a:xfrm>
          <a:prstGeom prst="rect">
            <a:avLst/>
          </a:prstGeom>
        </p:spPr>
      </p:pic>
      <p:pic>
        <p:nvPicPr>
          <p:cNvPr id="9" name="Picture 8"/>
          <p:cNvPicPr>
            <a:picLocks noChangeAspect="1"/>
          </p:cNvPicPr>
          <p:nvPr/>
        </p:nvPicPr>
        <p:blipFill>
          <a:blip r:embed="rId5" cstate="print"/>
          <a:stretch>
            <a:fillRect/>
          </a:stretch>
        </p:blipFill>
        <p:spPr>
          <a:xfrm>
            <a:off x="406400" y="3924300"/>
            <a:ext cx="8331200" cy="2298700"/>
          </a:xfrm>
          <a:prstGeom prst="rect">
            <a:avLst/>
          </a:prstGeom>
        </p:spPr>
      </p:pic>
      <p:pic>
        <p:nvPicPr>
          <p:cNvPr id="2" name="Picture 1"/>
          <p:cNvPicPr>
            <a:picLocks noChangeAspect="1"/>
          </p:cNvPicPr>
          <p:nvPr/>
        </p:nvPicPr>
        <p:blipFill>
          <a:blip r:embed="rId6" cstate="print"/>
          <a:stretch>
            <a:fillRect/>
          </a:stretch>
        </p:blipFill>
        <p:spPr>
          <a:xfrm>
            <a:off x="596900" y="1231900"/>
            <a:ext cx="7937500" cy="1308100"/>
          </a:xfrm>
          <a:prstGeom prst="rect">
            <a:avLst/>
          </a:prstGeom>
        </p:spPr>
      </p:pic>
      <p:pic>
        <p:nvPicPr>
          <p:cNvPr id="3" name="Picture 2"/>
          <p:cNvPicPr>
            <a:picLocks noChangeAspect="1"/>
          </p:cNvPicPr>
          <p:nvPr/>
        </p:nvPicPr>
        <p:blipFill>
          <a:blip r:embed="rId7" cstate="print"/>
          <a:stretch>
            <a:fillRect/>
          </a:stretch>
        </p:blipFill>
        <p:spPr>
          <a:xfrm>
            <a:off x="1409700" y="2044700"/>
            <a:ext cx="6921500" cy="1168400"/>
          </a:xfrm>
          <a:prstGeom prst="rect">
            <a:avLst/>
          </a:prstGeom>
        </p:spPr>
      </p:pic>
      <p:cxnSp>
        <p:nvCxnSpPr>
          <p:cNvPr id="11" name="Straight Connector 10"/>
          <p:cNvCxnSpPr/>
          <p:nvPr/>
        </p:nvCxnSpPr>
        <p:spPr bwMode="auto">
          <a:xfrm flipV="1">
            <a:off x="396240" y="2336800"/>
            <a:ext cx="1432560" cy="1056640"/>
          </a:xfrm>
          <a:prstGeom prst="line">
            <a:avLst/>
          </a:prstGeom>
          <a:solidFill>
            <a:schemeClr val="accent1"/>
          </a:solidFill>
          <a:ln w="63500"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a:off x="457200" y="2367280"/>
            <a:ext cx="1402080" cy="985520"/>
          </a:xfrm>
          <a:prstGeom prst="line">
            <a:avLst/>
          </a:prstGeom>
          <a:solidFill>
            <a:schemeClr val="accent1"/>
          </a:solidFill>
          <a:ln w="63500" cap="flat" cmpd="sng" algn="ctr">
            <a:solidFill>
              <a:srgbClr val="FF0000"/>
            </a:solidFill>
            <a:prstDash val="solid"/>
            <a:round/>
            <a:headEnd type="none" w="med" len="med"/>
            <a:tailEnd type="none" w="med" len="med"/>
          </a:ln>
          <a:effectLst/>
        </p:spPr>
      </p:cxnSp>
      <p:sp>
        <p:nvSpPr>
          <p:cNvPr id="18" name="Rectangle 17"/>
          <p:cNvSpPr/>
          <p:nvPr/>
        </p:nvSpPr>
        <p:spPr>
          <a:xfrm>
            <a:off x="5161844" y="2139658"/>
            <a:ext cx="2569915" cy="323165"/>
          </a:xfrm>
          <a:prstGeom prst="rect">
            <a:avLst/>
          </a:prstGeom>
        </p:spPr>
        <p:txBody>
          <a:bodyPr wrap="square">
            <a:spAutoFit/>
          </a:bodyPr>
          <a:lstStyle/>
          <a:p>
            <a:r>
              <a:rPr lang="en-US" dirty="0" smtClean="0">
                <a:latin typeface="Arial" charset="0"/>
                <a:ea typeface="ＭＳ Ｐゴシック" charset="0"/>
                <a:cs typeface="ＭＳ Ｐゴシック" charset="0"/>
              </a:rPr>
              <a:t>Automated XML submission</a:t>
            </a:r>
            <a:endParaRPr lang="bg-BG" dirty="0"/>
          </a:p>
        </p:txBody>
      </p:sp>
    </p:spTree>
    <p:extLst>
      <p:ext uri="{BB962C8B-B14F-4D97-AF65-F5344CB8AC3E}">
        <p14:creationId xmlns:p14="http://schemas.microsoft.com/office/powerpoint/2010/main" xmlns="" val="3656695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p:cNvPicPr>
            <a:picLocks noChangeAspect="1" noChangeArrowheads="1"/>
          </p:cNvPicPr>
          <p:nvPr/>
        </p:nvPicPr>
        <p:blipFill>
          <a:blip r:embed="rId2" cstate="print"/>
          <a:srcRect/>
          <a:stretch>
            <a:fillRect/>
          </a:stretch>
        </p:blipFill>
        <p:spPr bwMode="auto">
          <a:xfrm>
            <a:off x="236907" y="151084"/>
            <a:ext cx="3102785" cy="2018183"/>
          </a:xfrm>
          <a:prstGeom prst="rect">
            <a:avLst/>
          </a:prstGeom>
          <a:noFill/>
          <a:ln w="9525">
            <a:noFill/>
            <a:miter lim="800000"/>
            <a:headEnd/>
            <a:tailEnd/>
          </a:ln>
        </p:spPr>
      </p:pic>
      <p:pic>
        <p:nvPicPr>
          <p:cNvPr id="188419" name="Picture 3"/>
          <p:cNvPicPr>
            <a:picLocks noChangeAspect="1" noChangeArrowheads="1"/>
          </p:cNvPicPr>
          <p:nvPr/>
        </p:nvPicPr>
        <p:blipFill>
          <a:blip r:embed="rId3" cstate="print"/>
          <a:srcRect/>
          <a:stretch>
            <a:fillRect/>
          </a:stretch>
        </p:blipFill>
        <p:spPr bwMode="auto">
          <a:xfrm>
            <a:off x="4701903" y="437747"/>
            <a:ext cx="3305152" cy="2149810"/>
          </a:xfrm>
          <a:prstGeom prst="rect">
            <a:avLst/>
          </a:prstGeom>
          <a:noFill/>
          <a:ln w="9525">
            <a:noFill/>
            <a:miter lim="800000"/>
            <a:headEnd/>
            <a:tailEnd/>
          </a:ln>
        </p:spPr>
      </p:pic>
      <p:cxnSp>
        <p:nvCxnSpPr>
          <p:cNvPr id="14" name="Curved Connector 13"/>
          <p:cNvCxnSpPr/>
          <p:nvPr/>
        </p:nvCxnSpPr>
        <p:spPr bwMode="auto">
          <a:xfrm rot="5400000">
            <a:off x="3112852" y="2101175"/>
            <a:ext cx="1809344" cy="1225685"/>
          </a:xfrm>
          <a:prstGeom prst="curvedConnector3">
            <a:avLst>
              <a:gd name="adj1" fmla="val 50000"/>
            </a:avLst>
          </a:prstGeom>
          <a:solidFill>
            <a:schemeClr val="accent1"/>
          </a:solidFill>
          <a:ln w="28575" cap="flat" cmpd="sng" algn="ctr">
            <a:solidFill>
              <a:srgbClr val="FFFF00"/>
            </a:solidFill>
            <a:prstDash val="solid"/>
            <a:round/>
            <a:headEnd type="none" w="med" len="med"/>
            <a:tailEnd type="arrow"/>
          </a:ln>
          <a:effectLst/>
        </p:spPr>
      </p:cxnSp>
      <p:cxnSp>
        <p:nvCxnSpPr>
          <p:cNvPr id="15" name="Curved Connector 14"/>
          <p:cNvCxnSpPr/>
          <p:nvPr/>
        </p:nvCxnSpPr>
        <p:spPr bwMode="auto">
          <a:xfrm rot="16200000" flipH="1">
            <a:off x="3244174" y="4034455"/>
            <a:ext cx="690666" cy="447473"/>
          </a:xfrm>
          <a:prstGeom prst="curvedConnector3">
            <a:avLst>
              <a:gd name="adj1" fmla="val 50000"/>
            </a:avLst>
          </a:prstGeom>
          <a:solidFill>
            <a:schemeClr val="accent1"/>
          </a:solidFill>
          <a:ln w="28575" cap="flat" cmpd="sng" algn="ctr">
            <a:solidFill>
              <a:srgbClr val="FFFF00"/>
            </a:solidFill>
            <a:prstDash val="solid"/>
            <a:round/>
            <a:headEnd type="none" w="med" len="med"/>
            <a:tailEnd type="arrow"/>
          </a:ln>
          <a:effectLst/>
        </p:spPr>
      </p:cxnSp>
      <p:cxnSp>
        <p:nvCxnSpPr>
          <p:cNvPr id="21" name="Curved Connector 20"/>
          <p:cNvCxnSpPr/>
          <p:nvPr/>
        </p:nvCxnSpPr>
        <p:spPr bwMode="auto">
          <a:xfrm>
            <a:off x="3483980" y="1064871"/>
            <a:ext cx="1165841" cy="413733"/>
          </a:xfrm>
          <a:prstGeom prst="curvedConnector3">
            <a:avLst>
              <a:gd name="adj1" fmla="val 50000"/>
            </a:avLst>
          </a:prstGeom>
          <a:solidFill>
            <a:schemeClr val="accent1"/>
          </a:solidFill>
          <a:ln w="28575" cap="flat" cmpd="sng" algn="ctr">
            <a:solidFill>
              <a:srgbClr val="FFFF00"/>
            </a:solidFill>
            <a:prstDash val="solid"/>
            <a:round/>
            <a:headEnd type="none" w="med" len="med"/>
            <a:tailEnd type="arrow"/>
          </a:ln>
          <a:effectLst/>
        </p:spPr>
      </p:cxnSp>
      <p:grpSp>
        <p:nvGrpSpPr>
          <p:cNvPr id="2" name="Group 26"/>
          <p:cNvGrpSpPr/>
          <p:nvPr/>
        </p:nvGrpSpPr>
        <p:grpSpPr>
          <a:xfrm>
            <a:off x="7812540" y="4776281"/>
            <a:ext cx="1331460" cy="2081719"/>
            <a:chOff x="2209407" y="505838"/>
            <a:chExt cx="4076943" cy="6118698"/>
          </a:xfrm>
        </p:grpSpPr>
        <p:pic>
          <p:nvPicPr>
            <p:cNvPr id="28" name="Picture 27" descr="Pages from 55-Dolin_Penev_Linz_Biol_Beitr_2004.jpg"/>
            <p:cNvPicPr>
              <a:picLocks noChangeAspect="1"/>
            </p:cNvPicPr>
            <p:nvPr/>
          </p:nvPicPr>
          <p:blipFill>
            <a:blip r:embed="rId4" cstate="print"/>
            <a:stretch>
              <a:fillRect/>
            </a:stretch>
          </p:blipFill>
          <p:spPr>
            <a:xfrm>
              <a:off x="2209407" y="505838"/>
              <a:ext cx="4076943" cy="6118698"/>
            </a:xfrm>
            <a:prstGeom prst="rect">
              <a:avLst/>
            </a:prstGeom>
          </p:spPr>
        </p:pic>
        <p:pic>
          <p:nvPicPr>
            <p:cNvPr id="29" name="Picture 2"/>
            <p:cNvPicPr>
              <a:picLocks noChangeAspect="1" noChangeArrowheads="1"/>
            </p:cNvPicPr>
            <p:nvPr/>
          </p:nvPicPr>
          <p:blipFill>
            <a:blip r:embed="rId5" cstate="print"/>
            <a:srcRect/>
            <a:stretch>
              <a:fillRect/>
            </a:stretch>
          </p:blipFill>
          <p:spPr bwMode="auto">
            <a:xfrm>
              <a:off x="4416359" y="4786008"/>
              <a:ext cx="1828800" cy="1828800"/>
            </a:xfrm>
            <a:prstGeom prst="rect">
              <a:avLst/>
            </a:prstGeom>
            <a:noFill/>
            <a:ln w="9525">
              <a:noFill/>
              <a:miter lim="800000"/>
              <a:headEnd/>
              <a:tailEnd/>
            </a:ln>
          </p:spPr>
        </p:pic>
      </p:grpSp>
      <p:sp>
        <p:nvSpPr>
          <p:cNvPr id="46" name="Right Arrow 45"/>
          <p:cNvSpPr/>
          <p:nvPr/>
        </p:nvSpPr>
        <p:spPr bwMode="auto">
          <a:xfrm flipV="1">
            <a:off x="7295744" y="5265582"/>
            <a:ext cx="428018" cy="65175"/>
          </a:xfrm>
          <a:prstGeom prst="rightArrow">
            <a:avLst/>
          </a:prstGeom>
          <a:solidFill>
            <a:srgbClr val="00B050"/>
          </a:solidFill>
          <a:ln w="63500" cap="flat" cmpd="sng" algn="ctr">
            <a:solidFill>
              <a:srgbClr val="00B050"/>
            </a:solidFill>
            <a:prstDash val="solid"/>
            <a:round/>
            <a:headEnd type="none" w="med" len="med"/>
            <a:tailEnd type="none" w="med" len="med"/>
          </a:ln>
          <a:effectLst/>
        </p:spPr>
        <p:txBody>
          <a:bodyPr vert="horz" wrap="none" lIns="62962" tIns="31481" rIns="62962" bIns="31481"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bg-BG" sz="1500" b="0" i="0" u="none" strike="noStrike" cap="none" normalizeH="0" baseline="0" smtClean="0">
              <a:ln>
                <a:noFill/>
              </a:ln>
              <a:solidFill>
                <a:schemeClr val="tx1"/>
              </a:solidFill>
              <a:effectLst/>
              <a:latin typeface="Verdana" pitchFamily="34" charset="0"/>
              <a:cs typeface="Times New Roman" charset="0"/>
            </a:endParaRPr>
          </a:p>
        </p:txBody>
      </p:sp>
      <p:pic>
        <p:nvPicPr>
          <p:cNvPr id="188422" name="Picture 6"/>
          <p:cNvPicPr>
            <a:picLocks noChangeAspect="1" noChangeArrowheads="1"/>
          </p:cNvPicPr>
          <p:nvPr/>
        </p:nvPicPr>
        <p:blipFill>
          <a:blip r:embed="rId6" cstate="print"/>
          <a:srcRect/>
          <a:stretch>
            <a:fillRect/>
          </a:stretch>
        </p:blipFill>
        <p:spPr bwMode="auto">
          <a:xfrm>
            <a:off x="254766" y="2848518"/>
            <a:ext cx="3038064" cy="2073308"/>
          </a:xfrm>
          <a:prstGeom prst="rect">
            <a:avLst/>
          </a:prstGeom>
          <a:noFill/>
          <a:ln w="9525">
            <a:noFill/>
            <a:miter lim="800000"/>
            <a:headEnd/>
            <a:tailEnd/>
          </a:ln>
        </p:spPr>
      </p:pic>
      <p:pic>
        <p:nvPicPr>
          <p:cNvPr id="188423" name="Picture 7"/>
          <p:cNvPicPr>
            <a:picLocks noChangeAspect="1" noChangeArrowheads="1"/>
          </p:cNvPicPr>
          <p:nvPr/>
        </p:nvPicPr>
        <p:blipFill>
          <a:blip r:embed="rId7" cstate="print"/>
          <a:srcRect/>
          <a:stretch>
            <a:fillRect/>
          </a:stretch>
        </p:blipFill>
        <p:spPr bwMode="auto">
          <a:xfrm>
            <a:off x="821803" y="5736220"/>
            <a:ext cx="648182" cy="648182"/>
          </a:xfrm>
          <a:prstGeom prst="rect">
            <a:avLst/>
          </a:prstGeom>
          <a:noFill/>
          <a:ln w="9525">
            <a:noFill/>
            <a:miter lim="800000"/>
            <a:headEnd/>
            <a:tailEnd/>
          </a:ln>
        </p:spPr>
      </p:pic>
      <p:pic>
        <p:nvPicPr>
          <p:cNvPr id="188425" name="Picture 9"/>
          <p:cNvPicPr>
            <a:picLocks noChangeAspect="1" noChangeArrowheads="1"/>
          </p:cNvPicPr>
          <p:nvPr/>
        </p:nvPicPr>
        <p:blipFill>
          <a:blip r:embed="rId8" cstate="print"/>
          <a:srcRect/>
          <a:stretch>
            <a:fillRect/>
          </a:stretch>
        </p:blipFill>
        <p:spPr bwMode="auto">
          <a:xfrm>
            <a:off x="1898251" y="5743933"/>
            <a:ext cx="671331" cy="671331"/>
          </a:xfrm>
          <a:prstGeom prst="rect">
            <a:avLst/>
          </a:prstGeom>
          <a:noFill/>
          <a:ln w="9525">
            <a:noFill/>
            <a:miter lim="800000"/>
            <a:headEnd/>
            <a:tailEnd/>
          </a:ln>
        </p:spPr>
      </p:pic>
      <p:sp>
        <p:nvSpPr>
          <p:cNvPr id="57" name="Down Arrow 56"/>
          <p:cNvSpPr/>
          <p:nvPr/>
        </p:nvSpPr>
        <p:spPr bwMode="auto">
          <a:xfrm>
            <a:off x="1562582" y="5197033"/>
            <a:ext cx="184615" cy="451413"/>
          </a:xfrm>
          <a:prstGeom prst="downArrow">
            <a:avLst/>
          </a:prstGeom>
          <a:solidFill>
            <a:schemeClr val="accent1"/>
          </a:solidFill>
          <a:ln w="31750" cap="flat" cmpd="sng" algn="ctr">
            <a:solidFill>
              <a:schemeClr val="tx1"/>
            </a:solidFill>
            <a:prstDash val="solid"/>
            <a:round/>
            <a:headEnd type="none" w="med" len="med"/>
            <a:tailEnd type="none" w="med" len="med"/>
          </a:ln>
          <a:effectLst/>
        </p:spPr>
        <p:txBody>
          <a:bodyPr vert="horz" wrap="none" lIns="62962" tIns="31481" rIns="62962" bIns="31481"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bg-BG" sz="1500" b="0" i="0" u="none" strike="noStrike" cap="none" normalizeH="0" baseline="0" smtClean="0">
              <a:ln>
                <a:noFill/>
              </a:ln>
              <a:solidFill>
                <a:schemeClr val="tx1"/>
              </a:solidFill>
              <a:effectLst/>
              <a:latin typeface="Verdana" pitchFamily="34" charset="0"/>
              <a:cs typeface="Times New Roman" charset="0"/>
            </a:endParaRPr>
          </a:p>
        </p:txBody>
      </p:sp>
      <p:pic>
        <p:nvPicPr>
          <p:cNvPr id="188426" name="Picture 10"/>
          <p:cNvPicPr>
            <a:picLocks noChangeAspect="1" noChangeArrowheads="1"/>
          </p:cNvPicPr>
          <p:nvPr/>
        </p:nvPicPr>
        <p:blipFill>
          <a:blip r:embed="rId9" cstate="print"/>
          <a:srcRect/>
          <a:stretch>
            <a:fillRect/>
          </a:stretch>
        </p:blipFill>
        <p:spPr bwMode="auto">
          <a:xfrm>
            <a:off x="600193" y="5148505"/>
            <a:ext cx="2024125" cy="1551073"/>
          </a:xfrm>
          <a:prstGeom prst="rect">
            <a:avLst/>
          </a:prstGeom>
          <a:noFill/>
          <a:ln w="9525">
            <a:noFill/>
            <a:miter lim="800000"/>
            <a:headEnd/>
            <a:tailEnd/>
          </a:ln>
        </p:spPr>
      </p:pic>
      <p:sp>
        <p:nvSpPr>
          <p:cNvPr id="60" name="Rectangle 59"/>
          <p:cNvSpPr/>
          <p:nvPr/>
        </p:nvSpPr>
        <p:spPr>
          <a:xfrm>
            <a:off x="890910" y="6399752"/>
            <a:ext cx="1495922" cy="307777"/>
          </a:xfrm>
          <a:prstGeom prst="rect">
            <a:avLst/>
          </a:prstGeom>
        </p:spPr>
        <p:txBody>
          <a:bodyPr wrap="square">
            <a:spAutoFit/>
          </a:bodyPr>
          <a:lstStyle/>
          <a:p>
            <a:pPr algn="ctr"/>
            <a:r>
              <a:rPr lang="en-US" sz="1400" b="1" dirty="0" smtClean="0">
                <a:latin typeface="Calibri" pitchFamily="34" charset="0"/>
                <a:ea typeface="Adobe Song Std L" pitchFamily="18" charset="-128"/>
                <a:cs typeface="Calibri" pitchFamily="34" charset="0"/>
              </a:rPr>
              <a:t>Primary data</a:t>
            </a:r>
            <a:endParaRPr lang="bg-BG" b="1" dirty="0">
              <a:latin typeface="Calibri" pitchFamily="34" charset="0"/>
              <a:ea typeface="Adobe Song Std L" pitchFamily="18" charset="-128"/>
              <a:cs typeface="Calibri" pitchFamily="34" charset="0"/>
            </a:endParaRPr>
          </a:p>
        </p:txBody>
      </p:sp>
      <p:sp>
        <p:nvSpPr>
          <p:cNvPr id="61" name="Rectangle 60"/>
          <p:cNvSpPr/>
          <p:nvPr/>
        </p:nvSpPr>
        <p:spPr>
          <a:xfrm>
            <a:off x="4664257" y="6388702"/>
            <a:ext cx="1915909" cy="261610"/>
          </a:xfrm>
          <a:prstGeom prst="rect">
            <a:avLst/>
          </a:prstGeom>
        </p:spPr>
        <p:txBody>
          <a:bodyPr wrap="none">
            <a:spAutoFit/>
          </a:bodyPr>
          <a:lstStyle/>
          <a:p>
            <a:r>
              <a:rPr lang="en-US" sz="1100" dirty="0" smtClean="0">
                <a:latin typeface="Calibri" pitchFamily="34" charset="0"/>
                <a:ea typeface="Adobe Song Std L" pitchFamily="18" charset="-128"/>
                <a:cs typeface="Calibri" pitchFamily="34" charset="0"/>
              </a:rPr>
              <a:t>Drawings: slavenapeneva.com</a:t>
            </a:r>
            <a:endParaRPr lang="bg-BG" sz="1200" dirty="0">
              <a:latin typeface="Calibri" pitchFamily="34" charset="0"/>
              <a:ea typeface="Adobe Song Std L" pitchFamily="18" charset="-128"/>
              <a:cs typeface="Calibri" pitchFamily="34" charset="0"/>
            </a:endParaRPr>
          </a:p>
        </p:txBody>
      </p:sp>
      <p:pic>
        <p:nvPicPr>
          <p:cNvPr id="62" name="Picture 2"/>
          <p:cNvPicPr>
            <a:picLocks noChangeAspect="1" noChangeArrowheads="1"/>
          </p:cNvPicPr>
          <p:nvPr/>
        </p:nvPicPr>
        <p:blipFill>
          <a:blip r:embed="rId10" cstate="print"/>
          <a:srcRect/>
          <a:stretch>
            <a:fillRect/>
          </a:stretch>
        </p:blipFill>
        <p:spPr bwMode="auto">
          <a:xfrm>
            <a:off x="3915507" y="3540368"/>
            <a:ext cx="3313588" cy="214969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84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84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84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84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84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p:cNvPicPr>
            <a:picLocks noChangeAspect="1" noChangeArrowheads="1"/>
          </p:cNvPicPr>
          <p:nvPr/>
        </p:nvPicPr>
        <p:blipFill>
          <a:blip r:embed="rId2" cstate="print"/>
          <a:srcRect/>
          <a:stretch>
            <a:fillRect/>
          </a:stretch>
        </p:blipFill>
        <p:spPr bwMode="auto">
          <a:xfrm>
            <a:off x="236907" y="151084"/>
            <a:ext cx="3102785" cy="2018183"/>
          </a:xfrm>
          <a:prstGeom prst="rect">
            <a:avLst/>
          </a:prstGeom>
          <a:noFill/>
          <a:ln w="9525">
            <a:noFill/>
            <a:miter lim="800000"/>
            <a:headEnd/>
            <a:tailEnd/>
          </a:ln>
        </p:spPr>
      </p:pic>
      <p:pic>
        <p:nvPicPr>
          <p:cNvPr id="188419" name="Picture 3"/>
          <p:cNvPicPr>
            <a:picLocks noChangeAspect="1" noChangeArrowheads="1"/>
          </p:cNvPicPr>
          <p:nvPr/>
        </p:nvPicPr>
        <p:blipFill>
          <a:blip r:embed="rId3" cstate="print"/>
          <a:srcRect/>
          <a:stretch>
            <a:fillRect/>
          </a:stretch>
        </p:blipFill>
        <p:spPr bwMode="auto">
          <a:xfrm>
            <a:off x="4701903" y="437747"/>
            <a:ext cx="3305152" cy="2149810"/>
          </a:xfrm>
          <a:prstGeom prst="rect">
            <a:avLst/>
          </a:prstGeom>
          <a:noFill/>
          <a:ln w="9525">
            <a:noFill/>
            <a:miter lim="800000"/>
            <a:headEnd/>
            <a:tailEnd/>
          </a:ln>
        </p:spPr>
      </p:pic>
      <p:cxnSp>
        <p:nvCxnSpPr>
          <p:cNvPr id="14" name="Curved Connector 13"/>
          <p:cNvCxnSpPr/>
          <p:nvPr/>
        </p:nvCxnSpPr>
        <p:spPr bwMode="auto">
          <a:xfrm rot="5400000">
            <a:off x="3112852" y="2101175"/>
            <a:ext cx="1809344" cy="1225685"/>
          </a:xfrm>
          <a:prstGeom prst="curvedConnector3">
            <a:avLst>
              <a:gd name="adj1" fmla="val 50000"/>
            </a:avLst>
          </a:prstGeom>
          <a:solidFill>
            <a:schemeClr val="accent1"/>
          </a:solidFill>
          <a:ln w="28575" cap="flat" cmpd="sng" algn="ctr">
            <a:solidFill>
              <a:srgbClr val="FFFF00"/>
            </a:solidFill>
            <a:prstDash val="solid"/>
            <a:round/>
            <a:headEnd type="none" w="med" len="med"/>
            <a:tailEnd type="arrow"/>
          </a:ln>
          <a:effectLst/>
        </p:spPr>
      </p:cxnSp>
      <p:cxnSp>
        <p:nvCxnSpPr>
          <p:cNvPr id="15" name="Curved Connector 14"/>
          <p:cNvCxnSpPr/>
          <p:nvPr/>
        </p:nvCxnSpPr>
        <p:spPr bwMode="auto">
          <a:xfrm rot="16200000" flipH="1">
            <a:off x="3244174" y="4034455"/>
            <a:ext cx="690666" cy="447473"/>
          </a:xfrm>
          <a:prstGeom prst="curvedConnector3">
            <a:avLst>
              <a:gd name="adj1" fmla="val 50000"/>
            </a:avLst>
          </a:prstGeom>
          <a:solidFill>
            <a:schemeClr val="accent1"/>
          </a:solidFill>
          <a:ln w="28575" cap="flat" cmpd="sng" algn="ctr">
            <a:solidFill>
              <a:srgbClr val="FFFF00"/>
            </a:solidFill>
            <a:prstDash val="solid"/>
            <a:round/>
            <a:headEnd type="none" w="med" len="med"/>
            <a:tailEnd type="arrow"/>
          </a:ln>
          <a:effectLst/>
        </p:spPr>
      </p:cxnSp>
      <p:cxnSp>
        <p:nvCxnSpPr>
          <p:cNvPr id="21" name="Curved Connector 20"/>
          <p:cNvCxnSpPr/>
          <p:nvPr/>
        </p:nvCxnSpPr>
        <p:spPr bwMode="auto">
          <a:xfrm>
            <a:off x="3483980" y="1064871"/>
            <a:ext cx="1165841" cy="413733"/>
          </a:xfrm>
          <a:prstGeom prst="curvedConnector3">
            <a:avLst>
              <a:gd name="adj1" fmla="val 50000"/>
            </a:avLst>
          </a:prstGeom>
          <a:solidFill>
            <a:schemeClr val="accent1"/>
          </a:solidFill>
          <a:ln w="28575" cap="flat" cmpd="sng" algn="ctr">
            <a:solidFill>
              <a:srgbClr val="FFFF00"/>
            </a:solidFill>
            <a:prstDash val="solid"/>
            <a:round/>
            <a:headEnd type="none" w="med" len="med"/>
            <a:tailEnd type="arrow"/>
          </a:ln>
          <a:effectLst/>
        </p:spPr>
      </p:cxnSp>
      <p:pic>
        <p:nvPicPr>
          <p:cNvPr id="188422" name="Picture 6"/>
          <p:cNvPicPr>
            <a:picLocks noChangeAspect="1" noChangeArrowheads="1"/>
          </p:cNvPicPr>
          <p:nvPr/>
        </p:nvPicPr>
        <p:blipFill>
          <a:blip r:embed="rId4" cstate="print"/>
          <a:srcRect/>
          <a:stretch>
            <a:fillRect/>
          </a:stretch>
        </p:blipFill>
        <p:spPr bwMode="auto">
          <a:xfrm>
            <a:off x="254766" y="2848518"/>
            <a:ext cx="3038064" cy="2073308"/>
          </a:xfrm>
          <a:prstGeom prst="rect">
            <a:avLst/>
          </a:prstGeom>
          <a:noFill/>
          <a:ln w="9525">
            <a:noFill/>
            <a:miter lim="800000"/>
            <a:headEnd/>
            <a:tailEnd/>
          </a:ln>
        </p:spPr>
      </p:pic>
      <p:pic>
        <p:nvPicPr>
          <p:cNvPr id="188423" name="Picture 7"/>
          <p:cNvPicPr>
            <a:picLocks noChangeAspect="1" noChangeArrowheads="1"/>
          </p:cNvPicPr>
          <p:nvPr/>
        </p:nvPicPr>
        <p:blipFill>
          <a:blip r:embed="rId5" cstate="print"/>
          <a:srcRect/>
          <a:stretch>
            <a:fillRect/>
          </a:stretch>
        </p:blipFill>
        <p:spPr bwMode="auto">
          <a:xfrm>
            <a:off x="821803" y="5736220"/>
            <a:ext cx="648182" cy="648182"/>
          </a:xfrm>
          <a:prstGeom prst="rect">
            <a:avLst/>
          </a:prstGeom>
          <a:noFill/>
          <a:ln w="9525">
            <a:noFill/>
            <a:miter lim="800000"/>
            <a:headEnd/>
            <a:tailEnd/>
          </a:ln>
        </p:spPr>
      </p:pic>
      <p:pic>
        <p:nvPicPr>
          <p:cNvPr id="188425" name="Picture 9"/>
          <p:cNvPicPr>
            <a:picLocks noChangeAspect="1" noChangeArrowheads="1"/>
          </p:cNvPicPr>
          <p:nvPr/>
        </p:nvPicPr>
        <p:blipFill>
          <a:blip r:embed="rId6" cstate="print"/>
          <a:srcRect/>
          <a:stretch>
            <a:fillRect/>
          </a:stretch>
        </p:blipFill>
        <p:spPr bwMode="auto">
          <a:xfrm>
            <a:off x="1898251" y="5743933"/>
            <a:ext cx="671331" cy="671331"/>
          </a:xfrm>
          <a:prstGeom prst="rect">
            <a:avLst/>
          </a:prstGeom>
          <a:noFill/>
          <a:ln w="9525">
            <a:noFill/>
            <a:miter lim="800000"/>
            <a:headEnd/>
            <a:tailEnd/>
          </a:ln>
        </p:spPr>
      </p:pic>
      <p:sp>
        <p:nvSpPr>
          <p:cNvPr id="57" name="Down Arrow 56"/>
          <p:cNvSpPr/>
          <p:nvPr/>
        </p:nvSpPr>
        <p:spPr bwMode="auto">
          <a:xfrm>
            <a:off x="1562582" y="5197033"/>
            <a:ext cx="184615" cy="451413"/>
          </a:xfrm>
          <a:prstGeom prst="downArrow">
            <a:avLst/>
          </a:prstGeom>
          <a:solidFill>
            <a:schemeClr val="accent1"/>
          </a:solidFill>
          <a:ln w="31750" cap="flat" cmpd="sng" algn="ctr">
            <a:solidFill>
              <a:schemeClr val="tx1"/>
            </a:solidFill>
            <a:prstDash val="solid"/>
            <a:round/>
            <a:headEnd type="none" w="med" len="med"/>
            <a:tailEnd type="none" w="med" len="med"/>
          </a:ln>
          <a:effectLst/>
        </p:spPr>
        <p:txBody>
          <a:bodyPr vert="horz" wrap="none" lIns="62962" tIns="31481" rIns="62962" bIns="31481"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bg-BG" sz="1500" b="0" i="0" u="none" strike="noStrike" cap="none" normalizeH="0" baseline="0" smtClean="0">
              <a:ln>
                <a:noFill/>
              </a:ln>
              <a:solidFill>
                <a:schemeClr val="tx1"/>
              </a:solidFill>
              <a:effectLst/>
              <a:latin typeface="Verdana" pitchFamily="34" charset="0"/>
              <a:cs typeface="Times New Roman" charset="0"/>
            </a:endParaRPr>
          </a:p>
        </p:txBody>
      </p:sp>
      <p:pic>
        <p:nvPicPr>
          <p:cNvPr id="188426" name="Picture 10"/>
          <p:cNvPicPr>
            <a:picLocks noChangeAspect="1" noChangeArrowheads="1"/>
          </p:cNvPicPr>
          <p:nvPr/>
        </p:nvPicPr>
        <p:blipFill>
          <a:blip r:embed="rId7" cstate="print"/>
          <a:srcRect/>
          <a:stretch>
            <a:fillRect/>
          </a:stretch>
        </p:blipFill>
        <p:spPr bwMode="auto">
          <a:xfrm>
            <a:off x="558630" y="5138115"/>
            <a:ext cx="2024125" cy="1551073"/>
          </a:xfrm>
          <a:prstGeom prst="rect">
            <a:avLst/>
          </a:prstGeom>
          <a:noFill/>
          <a:ln w="9525">
            <a:noFill/>
            <a:miter lim="800000"/>
            <a:headEnd/>
            <a:tailEnd/>
          </a:ln>
        </p:spPr>
      </p:pic>
      <p:sp>
        <p:nvSpPr>
          <p:cNvPr id="60" name="Rectangle 59"/>
          <p:cNvSpPr/>
          <p:nvPr/>
        </p:nvSpPr>
        <p:spPr>
          <a:xfrm>
            <a:off x="890910" y="6399752"/>
            <a:ext cx="1495922" cy="307777"/>
          </a:xfrm>
          <a:prstGeom prst="rect">
            <a:avLst/>
          </a:prstGeom>
        </p:spPr>
        <p:txBody>
          <a:bodyPr wrap="square">
            <a:spAutoFit/>
          </a:bodyPr>
          <a:lstStyle/>
          <a:p>
            <a:r>
              <a:rPr lang="en-US" sz="1400" b="1" dirty="0" smtClean="0">
                <a:latin typeface="Calibri" pitchFamily="34" charset="0"/>
                <a:ea typeface="Adobe Song Std L" pitchFamily="18" charset="-128"/>
                <a:cs typeface="Calibri" pitchFamily="34" charset="0"/>
              </a:rPr>
              <a:t>Primary data</a:t>
            </a:r>
            <a:endParaRPr lang="bg-BG" b="1" dirty="0">
              <a:latin typeface="Calibri" pitchFamily="34" charset="0"/>
              <a:ea typeface="Adobe Song Std L" pitchFamily="18" charset="-128"/>
              <a:cs typeface="Calibri" pitchFamily="34" charset="0"/>
            </a:endParaRPr>
          </a:p>
        </p:txBody>
      </p:sp>
      <p:pic>
        <p:nvPicPr>
          <p:cNvPr id="62" name="Picture 2"/>
          <p:cNvPicPr>
            <a:picLocks noChangeAspect="1" noChangeArrowheads="1"/>
          </p:cNvPicPr>
          <p:nvPr/>
        </p:nvPicPr>
        <p:blipFill>
          <a:blip r:embed="rId8" cstate="print"/>
          <a:srcRect/>
          <a:stretch>
            <a:fillRect/>
          </a:stretch>
        </p:blipFill>
        <p:spPr bwMode="auto">
          <a:xfrm>
            <a:off x="3915507" y="3540368"/>
            <a:ext cx="3313588" cy="2149691"/>
          </a:xfrm>
          <a:prstGeom prst="rect">
            <a:avLst/>
          </a:prstGeom>
          <a:noFill/>
          <a:ln w="9525">
            <a:noFill/>
            <a:miter lim="800000"/>
            <a:headEnd/>
            <a:tailEnd/>
          </a:ln>
        </p:spPr>
      </p:pic>
      <p:sp>
        <p:nvSpPr>
          <p:cNvPr id="19" name="Right Arrow 18"/>
          <p:cNvSpPr/>
          <p:nvPr/>
        </p:nvSpPr>
        <p:spPr bwMode="auto">
          <a:xfrm>
            <a:off x="2919046" y="6178060"/>
            <a:ext cx="4829908" cy="187570"/>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none" lIns="62962" tIns="31481" rIns="62962" bIns="31481"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bg-BG" sz="1500" b="0" i="0" u="none" strike="noStrike" cap="none" normalizeH="0" baseline="0" smtClean="0">
              <a:ln>
                <a:noFill/>
              </a:ln>
              <a:solidFill>
                <a:schemeClr val="tx1"/>
              </a:solidFill>
              <a:effectLst/>
              <a:latin typeface="Verdana" pitchFamily="34" charset="0"/>
              <a:cs typeface="Times New Roman" charset="0"/>
            </a:endParaRPr>
          </a:p>
        </p:txBody>
      </p:sp>
      <p:sp>
        <p:nvSpPr>
          <p:cNvPr id="20" name="Rectangle 19"/>
          <p:cNvSpPr/>
          <p:nvPr/>
        </p:nvSpPr>
        <p:spPr>
          <a:xfrm>
            <a:off x="3094892" y="5873970"/>
            <a:ext cx="4407877" cy="369332"/>
          </a:xfrm>
          <a:prstGeom prst="rect">
            <a:avLst/>
          </a:prstGeom>
        </p:spPr>
        <p:txBody>
          <a:bodyPr wrap="square">
            <a:spAutoFit/>
          </a:bodyPr>
          <a:lstStyle/>
          <a:p>
            <a:r>
              <a:rPr lang="en-US" sz="1800" dirty="0" smtClean="0">
                <a:latin typeface="Calibri" pitchFamily="34" charset="0"/>
                <a:ea typeface="Adobe Song Std L" pitchFamily="18" charset="-128"/>
                <a:cs typeface="Calibri" pitchFamily="34" charset="0"/>
              </a:rPr>
              <a:t>Publishing and sharing of primary data</a:t>
            </a:r>
            <a:endParaRPr lang="bg-BG" sz="1800" dirty="0">
              <a:latin typeface="Calibri" pitchFamily="34" charset="0"/>
              <a:ea typeface="Adobe Song Std L" pitchFamily="18" charset="-128"/>
              <a:cs typeface="Calibri" pitchFamily="34" charset="0"/>
            </a:endParaRPr>
          </a:p>
        </p:txBody>
      </p:sp>
      <p:cxnSp>
        <p:nvCxnSpPr>
          <p:cNvPr id="22" name="Straight Arrow Connector 21"/>
          <p:cNvCxnSpPr/>
          <p:nvPr/>
        </p:nvCxnSpPr>
        <p:spPr>
          <a:xfrm flipH="1" flipV="1">
            <a:off x="8523516" y="4082144"/>
            <a:ext cx="21044" cy="672736"/>
          </a:xfrm>
          <a:prstGeom prst="straightConnector1">
            <a:avLst/>
          </a:prstGeom>
          <a:ln w="1143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AutoShape 4"/>
          <p:cNvSpPr>
            <a:spLocks noChangeArrowheads="1"/>
          </p:cNvSpPr>
          <p:nvPr/>
        </p:nvSpPr>
        <p:spPr bwMode="auto">
          <a:xfrm>
            <a:off x="8015289" y="2852056"/>
            <a:ext cx="987198" cy="1134836"/>
          </a:xfrm>
          <a:prstGeom prst="roundRect">
            <a:avLst>
              <a:gd name="adj" fmla="val 16667"/>
            </a:avLst>
          </a:prstGeom>
          <a:solidFill>
            <a:srgbClr val="FFFF66"/>
          </a:solidFill>
          <a:ln w="9525">
            <a:solidFill>
              <a:schemeClr val="tx1"/>
            </a:solidFill>
            <a:round/>
            <a:headEnd/>
            <a:tailEnd/>
          </a:ln>
        </p:spPr>
        <p:txBody>
          <a:bodyPr wrap="none" anchor="ctr"/>
          <a:lstStyle/>
          <a:p>
            <a:pPr algn="ctr"/>
            <a:endParaRPr lang="en-US" sz="1600" dirty="0">
              <a:solidFill>
                <a:srgbClr val="C00000"/>
              </a:solidFill>
              <a:latin typeface="Calibri" pitchFamily="34" charset="0"/>
            </a:endParaRPr>
          </a:p>
          <a:p>
            <a:pPr algn="ctr"/>
            <a:r>
              <a:rPr lang="en-US" sz="1600" dirty="0">
                <a:solidFill>
                  <a:srgbClr val="C00000"/>
                </a:solidFill>
                <a:latin typeface="Calibri" pitchFamily="34" charset="0"/>
              </a:rPr>
              <a:t>RE-USE</a:t>
            </a:r>
          </a:p>
          <a:p>
            <a:pPr algn="ctr"/>
            <a:r>
              <a:rPr lang="en-US" sz="1600" dirty="0">
                <a:solidFill>
                  <a:srgbClr val="C00000"/>
                </a:solidFill>
                <a:latin typeface="Calibri" pitchFamily="34" charset="0"/>
              </a:rPr>
              <a:t>of </a:t>
            </a:r>
          </a:p>
          <a:p>
            <a:pPr algn="ctr"/>
            <a:r>
              <a:rPr lang="en-US" sz="1600" dirty="0">
                <a:solidFill>
                  <a:srgbClr val="C00000"/>
                </a:solidFill>
                <a:latin typeface="Calibri" pitchFamily="34" charset="0"/>
              </a:rPr>
              <a:t>CONTENT</a:t>
            </a:r>
          </a:p>
          <a:p>
            <a:pPr algn="ctr"/>
            <a:endParaRPr lang="bg-BG" sz="2000" dirty="0">
              <a:solidFill>
                <a:srgbClr val="FF0000"/>
              </a:solidFill>
              <a:latin typeface="Calibri" pitchFamily="34" charset="0"/>
            </a:endParaRPr>
          </a:p>
        </p:txBody>
      </p:sp>
      <p:pic>
        <p:nvPicPr>
          <p:cNvPr id="24" name="Picture 23" descr="BDJ.png"/>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7935686" y="4939966"/>
            <a:ext cx="1208314" cy="1776520"/>
          </a:xfrm>
          <a:prstGeom prst="rect">
            <a:avLst/>
          </a:prstGeom>
          <a:ln>
            <a:solidFill>
              <a:schemeClr val="tx1"/>
            </a:solidFill>
          </a:ln>
        </p:spPr>
      </p:pic>
      <p:sp>
        <p:nvSpPr>
          <p:cNvPr id="25" name="Right Arrow 24"/>
          <p:cNvSpPr/>
          <p:nvPr/>
        </p:nvSpPr>
        <p:spPr bwMode="auto">
          <a:xfrm>
            <a:off x="7271658" y="5050972"/>
            <a:ext cx="609600" cy="217714"/>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none" lIns="62962" tIns="31481" rIns="62962" bIns="31481"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bg-BG" sz="1500" b="0" i="0" u="none" strike="noStrike" cap="none" normalizeH="0" baseline="0" smtClean="0">
              <a:ln>
                <a:noFill/>
              </a:ln>
              <a:solidFill>
                <a:schemeClr val="tx1"/>
              </a:solidFill>
              <a:effectLst/>
              <a:latin typeface="Verdana" pitchFamily="34" charset="0"/>
              <a:cs typeface="Times New Roman" charset="0"/>
            </a:endParaRPr>
          </a:p>
        </p:txBody>
      </p:sp>
      <p:sp>
        <p:nvSpPr>
          <p:cNvPr id="27" name="Rectangle 26"/>
          <p:cNvSpPr/>
          <p:nvPr/>
        </p:nvSpPr>
        <p:spPr bwMode="auto">
          <a:xfrm>
            <a:off x="7945120" y="4927600"/>
            <a:ext cx="1198880" cy="179832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62962" tIns="31481" rIns="62962" bIns="31481"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bg-BG" sz="1500" b="0" i="0" u="none" strike="noStrike" cap="none" normalizeH="0" baseline="0" smtClean="0">
              <a:ln>
                <a:noFill/>
              </a:ln>
              <a:solidFill>
                <a:schemeClr val="tx1"/>
              </a:solidFill>
              <a:effectLst/>
              <a:latin typeface="Verdana" pitchFamily="34" charset="0"/>
              <a:cs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2" presetClass="exit" presetSubtype="4" fill="hold" nodeType="withEffect">
                                  <p:stCondLst>
                                    <p:cond delay="0"/>
                                  </p:stCondLst>
                                  <p:childTnLst>
                                    <p:anim calcmode="lin" valueType="num">
                                      <p:cBhvr additive="base">
                                        <p:cTn id="12" dur="500"/>
                                        <p:tgtEl>
                                          <p:spTgt spid="188426"/>
                                        </p:tgtEl>
                                        <p:attrNameLst>
                                          <p:attrName>ppt_x</p:attrName>
                                        </p:attrNameLst>
                                      </p:cBhvr>
                                      <p:tavLst>
                                        <p:tav tm="0">
                                          <p:val>
                                            <p:strVal val="ppt_x"/>
                                          </p:val>
                                        </p:tav>
                                        <p:tav tm="100000">
                                          <p:val>
                                            <p:strVal val="ppt_x"/>
                                          </p:val>
                                        </p:tav>
                                      </p:tavLst>
                                    </p:anim>
                                    <p:anim calcmode="lin" valueType="num">
                                      <p:cBhvr additive="base">
                                        <p:cTn id="13" dur="500"/>
                                        <p:tgtEl>
                                          <p:spTgt spid="188426"/>
                                        </p:tgtEl>
                                        <p:attrNameLst>
                                          <p:attrName>ppt_y</p:attrName>
                                        </p:attrNameLst>
                                      </p:cBhvr>
                                      <p:tavLst>
                                        <p:tav tm="0">
                                          <p:val>
                                            <p:strVal val="ppt_y"/>
                                          </p:val>
                                        </p:tav>
                                        <p:tav tm="100000">
                                          <p:val>
                                            <p:strVal val="1+ppt_h/2"/>
                                          </p:val>
                                        </p:tav>
                                      </p:tavLst>
                                    </p:anim>
                                    <p:set>
                                      <p:cBhvr>
                                        <p:cTn id="14" dur="1" fill="hold">
                                          <p:stCondLst>
                                            <p:cond delay="499"/>
                                          </p:stCondLst>
                                        </p:cTn>
                                        <p:tgtEl>
                                          <p:spTgt spid="188426"/>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27"/>
                                        </p:tgtEl>
                                      </p:cBhvr>
                                    </p:animEffect>
                                    <p:set>
                                      <p:cBhvr>
                                        <p:cTn id="27"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3" grpId="0" animBg="1"/>
      <p:bldP spid="25" grpId="0" animBg="1"/>
      <p:bldP spid="27" grpId="0" animBg="1"/>
      <p:bldP spid="2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839" y="0"/>
            <a:ext cx="8229600" cy="1143000"/>
          </a:xfrm>
        </p:spPr>
        <p:txBody>
          <a:bodyPr/>
          <a:lstStyle/>
          <a:p>
            <a:r>
              <a:rPr lang="en-US" sz="4200" b="0" dirty="0" smtClean="0">
                <a:solidFill>
                  <a:schemeClr val="tx1"/>
                </a:solidFill>
              </a:rPr>
              <a:t>Key features</a:t>
            </a:r>
            <a:endParaRPr lang="bg-BG" sz="4200" b="0" dirty="0">
              <a:solidFill>
                <a:schemeClr val="tx1"/>
              </a:solidFill>
            </a:endParaRPr>
          </a:p>
        </p:txBody>
      </p:sp>
      <p:sp>
        <p:nvSpPr>
          <p:cNvPr id="3" name="Content Placeholder 2"/>
          <p:cNvSpPr>
            <a:spLocks noGrp="1"/>
          </p:cNvSpPr>
          <p:nvPr>
            <p:ph idx="1"/>
          </p:nvPr>
        </p:nvSpPr>
        <p:spPr>
          <a:xfrm>
            <a:off x="3163373" y="1138397"/>
            <a:ext cx="6176570" cy="4525963"/>
          </a:xfrm>
        </p:spPr>
        <p:txBody>
          <a:bodyPr/>
          <a:lstStyle/>
          <a:p>
            <a:r>
              <a:rPr lang="en-GB" sz="2400" b="1" dirty="0" smtClean="0"/>
              <a:t>Collaborative article authoring</a:t>
            </a:r>
          </a:p>
          <a:p>
            <a:r>
              <a:rPr lang="en-US" sz="2400" b="1" dirty="0" smtClean="0"/>
              <a:t>O</a:t>
            </a:r>
            <a:r>
              <a:rPr lang="bg-BG" sz="2400" b="1" dirty="0" smtClean="0"/>
              <a:t>nline </a:t>
            </a:r>
            <a:r>
              <a:rPr lang="en-US" sz="2400" b="1" dirty="0" smtClean="0"/>
              <a:t>peer-review and editing</a:t>
            </a:r>
          </a:p>
          <a:p>
            <a:r>
              <a:rPr lang="en-GB" sz="2400" b="1" dirty="0" smtClean="0"/>
              <a:t>Community peer review; options for “open” and “public”  review</a:t>
            </a:r>
          </a:p>
          <a:p>
            <a:r>
              <a:rPr lang="en-GB" sz="2400" b="1" dirty="0" smtClean="0"/>
              <a:t>Standard-compliant (</a:t>
            </a:r>
            <a:r>
              <a:rPr lang="en-GB" sz="2400" b="1" dirty="0" err="1" smtClean="0"/>
              <a:t>DwC</a:t>
            </a:r>
            <a:r>
              <a:rPr lang="en-GB" sz="2400" b="1" dirty="0" smtClean="0"/>
              <a:t>, NLM DTD)</a:t>
            </a:r>
            <a:endParaRPr lang="fr-FR" sz="2400" b="1" dirty="0" smtClean="0"/>
          </a:p>
          <a:p>
            <a:r>
              <a:rPr lang="en-GB" sz="2400" b="1" dirty="0" smtClean="0"/>
              <a:t>Biological Codes compliant article templates</a:t>
            </a:r>
          </a:p>
          <a:p>
            <a:r>
              <a:rPr lang="en-GB" sz="2400" b="1" dirty="0" smtClean="0"/>
              <a:t>No lower/upper limit of manuscript size</a:t>
            </a:r>
          </a:p>
          <a:p>
            <a:r>
              <a:rPr lang="en-GB" sz="2400" b="1" dirty="0" smtClean="0"/>
              <a:t>Semantically enhanced “articles </a:t>
            </a:r>
            <a:br>
              <a:rPr lang="en-GB" sz="2400" b="1" dirty="0" smtClean="0"/>
            </a:br>
            <a:r>
              <a:rPr lang="en-GB" sz="2400" b="1" dirty="0" smtClean="0"/>
              <a:t>of the future”</a:t>
            </a:r>
          </a:p>
          <a:p>
            <a:r>
              <a:rPr lang="en-GB" sz="2400" b="1" dirty="0" smtClean="0"/>
              <a:t>Integrated with GBIF, EOL, Dryad Scratchpads, etc.</a:t>
            </a:r>
            <a:endParaRPr lang="en-US" sz="2400" b="1" dirty="0" smtClean="0"/>
          </a:p>
          <a:p>
            <a:pPr>
              <a:buNone/>
            </a:pPr>
            <a:endParaRPr lang="bg-BG" sz="2800" dirty="0" smtClean="0"/>
          </a:p>
          <a:p>
            <a:endParaRPr lang="bg-BG" sz="2800" dirty="0"/>
          </a:p>
        </p:txBody>
      </p:sp>
      <p:pic>
        <p:nvPicPr>
          <p:cNvPr id="4" name="Picture 3" descr="BiodiversityDataJournal-Cover.jpg"/>
          <p:cNvPicPr>
            <a:picLocks noChangeAspect="1"/>
          </p:cNvPicPr>
          <p:nvPr/>
        </p:nvPicPr>
        <p:blipFill>
          <a:blip r:embed="rId2" cstate="print"/>
          <a:stretch>
            <a:fillRect/>
          </a:stretch>
        </p:blipFill>
        <p:spPr>
          <a:xfrm>
            <a:off x="174171" y="1284514"/>
            <a:ext cx="2852057" cy="4364138"/>
          </a:xfrm>
          <a:prstGeom prst="rect">
            <a:avLst/>
          </a:prstGeom>
        </p:spPr>
      </p:pic>
      <p:sp>
        <p:nvSpPr>
          <p:cNvPr id="5" name="Rectangle 4"/>
          <p:cNvSpPr/>
          <p:nvPr/>
        </p:nvSpPr>
        <p:spPr>
          <a:xfrm>
            <a:off x="147321" y="5770152"/>
            <a:ext cx="2919844" cy="369332"/>
          </a:xfrm>
          <a:prstGeom prst="rect">
            <a:avLst/>
          </a:prstGeom>
        </p:spPr>
        <p:txBody>
          <a:bodyPr wrap="square">
            <a:spAutoFit/>
          </a:bodyPr>
          <a:lstStyle/>
          <a:p>
            <a:pPr algn="ctr"/>
            <a:r>
              <a:rPr lang="en-GB" sz="1800" b="1" dirty="0" smtClean="0">
                <a:solidFill>
                  <a:srgbClr val="FFC000"/>
                </a:solidFill>
              </a:rPr>
              <a:t>ALL DATA MATTERS!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977" name="Rectangle 2"/>
          <p:cNvSpPr>
            <a:spLocks noGrp="1" noChangeArrowheads="1"/>
          </p:cNvSpPr>
          <p:nvPr>
            <p:ph type="title" idx="4294967295"/>
          </p:nvPr>
        </p:nvSpPr>
        <p:spPr>
          <a:xfrm>
            <a:off x="457200" y="144010"/>
            <a:ext cx="8229600" cy="1143000"/>
          </a:xfrm>
        </p:spPr>
        <p:txBody>
          <a:bodyPr/>
          <a:lstStyle/>
          <a:p>
            <a:r>
              <a:rPr lang="en-US" b="0" dirty="0" smtClean="0">
                <a:solidFill>
                  <a:schemeClr val="tx1"/>
                </a:solidFill>
                <a:latin typeface="Arial" charset="0"/>
                <a:ea typeface="ＭＳ Ｐゴシック" charset="0"/>
                <a:cs typeface="ＭＳ Ｐゴシック" charset="0"/>
              </a:rPr>
              <a:t>What will BDJ publish?</a:t>
            </a:r>
            <a:endParaRPr lang="en-US" b="0" dirty="0">
              <a:solidFill>
                <a:schemeClr val="tx1"/>
              </a:solidFill>
              <a:latin typeface="Arial" charset="0"/>
              <a:ea typeface="ＭＳ Ｐゴシック" charset="0"/>
              <a:cs typeface="ＭＳ Ｐゴシック" charset="0"/>
            </a:endParaRPr>
          </a:p>
        </p:txBody>
      </p:sp>
      <p:sp>
        <p:nvSpPr>
          <p:cNvPr id="3" name="TextBox 2"/>
          <p:cNvSpPr txBox="1"/>
          <p:nvPr/>
        </p:nvSpPr>
        <p:spPr>
          <a:xfrm>
            <a:off x="253999" y="1551932"/>
            <a:ext cx="6658429" cy="5271443"/>
          </a:xfrm>
          <a:prstGeom prst="rect">
            <a:avLst/>
          </a:prstGeom>
          <a:noFill/>
        </p:spPr>
        <p:txBody>
          <a:bodyPr wrap="square" rtlCol="0">
            <a:spAutoFit/>
          </a:bodyPr>
          <a:lstStyle/>
          <a:p>
            <a:pPr marL="342900" indent="-342900">
              <a:lnSpc>
                <a:spcPct val="110000"/>
              </a:lnSpc>
              <a:buBlip>
                <a:blip r:embed="rId3"/>
              </a:buBlip>
            </a:pPr>
            <a:r>
              <a:rPr lang="en-US" sz="2200" dirty="0" smtClean="0"/>
              <a:t>Single </a:t>
            </a:r>
            <a:r>
              <a:rPr lang="en-US" sz="2200" dirty="0" err="1" smtClean="0"/>
              <a:t>taxon</a:t>
            </a:r>
            <a:r>
              <a:rPr lang="en-US" sz="2200" dirty="0" smtClean="0"/>
              <a:t> treatments and nomenclatural acts </a:t>
            </a:r>
          </a:p>
          <a:p>
            <a:pPr marL="342900" indent="-342900">
              <a:lnSpc>
                <a:spcPct val="110000"/>
              </a:lnSpc>
              <a:buBlip>
                <a:blip r:embed="rId3"/>
              </a:buBlip>
            </a:pPr>
            <a:r>
              <a:rPr lang="en-US" sz="2200" dirty="0" smtClean="0"/>
              <a:t>Local/regional and habitat-based checklists</a:t>
            </a:r>
          </a:p>
          <a:p>
            <a:pPr marL="342900" indent="-342900">
              <a:lnSpc>
                <a:spcPct val="110000"/>
              </a:lnSpc>
              <a:buBlip>
                <a:blip r:embed="rId3"/>
              </a:buBlip>
            </a:pPr>
            <a:r>
              <a:rPr lang="en-US" sz="2200" dirty="0" smtClean="0"/>
              <a:t>Sampling reports and occasional inventories</a:t>
            </a:r>
          </a:p>
          <a:p>
            <a:pPr marL="342900" indent="-342900">
              <a:lnSpc>
                <a:spcPct val="110000"/>
              </a:lnSpc>
              <a:buBlip>
                <a:blip r:embed="rId3"/>
              </a:buBlip>
            </a:pPr>
            <a:r>
              <a:rPr lang="en-US" sz="2200" dirty="0" smtClean="0"/>
              <a:t>Ecological and biological observations of species and communities</a:t>
            </a:r>
          </a:p>
          <a:p>
            <a:pPr marL="342900" indent="-342900">
              <a:lnSpc>
                <a:spcPct val="110000"/>
              </a:lnSpc>
              <a:buBlip>
                <a:blip r:embed="rId3"/>
              </a:buBlip>
            </a:pPr>
            <a:r>
              <a:rPr lang="en-US" sz="2200" dirty="0" smtClean="0"/>
              <a:t>Identification keys </a:t>
            </a:r>
          </a:p>
          <a:p>
            <a:pPr marL="342900" indent="-342900">
              <a:lnSpc>
                <a:spcPct val="110000"/>
              </a:lnSpc>
              <a:buBlip>
                <a:blip r:embed="rId3"/>
              </a:buBlip>
            </a:pPr>
            <a:r>
              <a:rPr lang="en-US" sz="2200" dirty="0" smtClean="0"/>
              <a:t>Data papers for any biodiversity-related type of data (genomic, </a:t>
            </a:r>
            <a:r>
              <a:rPr lang="en-US" sz="2200" dirty="0" err="1" smtClean="0"/>
              <a:t>phylogenetic</a:t>
            </a:r>
            <a:r>
              <a:rPr lang="en-US" sz="2200" dirty="0" smtClean="0"/>
              <a:t>, ecological, environmental, etc.)</a:t>
            </a:r>
          </a:p>
          <a:p>
            <a:pPr marL="342900" indent="-342900">
              <a:lnSpc>
                <a:spcPct val="110000"/>
              </a:lnSpc>
              <a:buBlip>
                <a:blip r:embed="rId3"/>
              </a:buBlip>
            </a:pPr>
            <a:r>
              <a:rPr lang="en-US" sz="2200" dirty="0" smtClean="0"/>
              <a:t>Descriptions of biodiversity-related software tools and workflows</a:t>
            </a:r>
          </a:p>
          <a:p>
            <a:pPr marL="342900" indent="-342900">
              <a:lnSpc>
                <a:spcPct val="110000"/>
              </a:lnSpc>
            </a:pPr>
            <a:endParaRPr lang="en-US" sz="2200" dirty="0"/>
          </a:p>
        </p:txBody>
      </p:sp>
      <p:pic>
        <p:nvPicPr>
          <p:cNvPr id="4" name="Picture 3" descr="BDJ.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15120" y="3134360"/>
            <a:ext cx="1710325" cy="2514600"/>
          </a:xfrm>
          <a:prstGeom prst="rect">
            <a:avLst/>
          </a:prstGeom>
          <a:ln>
            <a:solidFill>
              <a:schemeClr val="tx1"/>
            </a:solidFill>
          </a:ln>
        </p:spPr>
      </p:pic>
      <p:sp>
        <p:nvSpPr>
          <p:cNvPr id="7" name="Rectangle 6"/>
          <p:cNvSpPr/>
          <p:nvPr/>
        </p:nvSpPr>
        <p:spPr>
          <a:xfrm>
            <a:off x="6878997" y="5788968"/>
            <a:ext cx="2100992" cy="646331"/>
          </a:xfrm>
          <a:prstGeom prst="rect">
            <a:avLst/>
          </a:prstGeom>
        </p:spPr>
        <p:txBody>
          <a:bodyPr wrap="square">
            <a:spAutoFit/>
          </a:bodyPr>
          <a:lstStyle/>
          <a:p>
            <a:pPr algn="ctr"/>
            <a:r>
              <a:rPr lang="en-US" sz="1800" b="1" dirty="0">
                <a:solidFill>
                  <a:srgbClr val="FFC000"/>
                </a:solidFill>
              </a:rPr>
              <a:t>Recruiting editors </a:t>
            </a:r>
            <a:r>
              <a:rPr lang="en-US" sz="1800" b="1" dirty="0" smtClean="0">
                <a:solidFill>
                  <a:srgbClr val="FFC000"/>
                </a:solidFill>
              </a:rPr>
              <a:t>now!</a:t>
            </a:r>
          </a:p>
        </p:txBody>
      </p:sp>
    </p:spTree>
    <p:extLst>
      <p:ext uri="{BB962C8B-B14F-4D97-AF65-F5344CB8AC3E}">
        <p14:creationId xmlns:p14="http://schemas.microsoft.com/office/powerpoint/2010/main" xmlns="" val="36566952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710" y="324463"/>
            <a:ext cx="8775290" cy="966019"/>
          </a:xfrm>
        </p:spPr>
        <p:txBody>
          <a:bodyPr/>
          <a:lstStyle/>
          <a:p>
            <a:r>
              <a:rPr lang="en-US" sz="4000" b="0" dirty="0" smtClean="0">
                <a:solidFill>
                  <a:schemeClr val="tx1"/>
                </a:solidFill>
              </a:rPr>
              <a:t>Multiple Data Publishing Model of BDJ</a:t>
            </a:r>
            <a:endParaRPr lang="bg-BG" sz="4000" b="0" dirty="0">
              <a:solidFill>
                <a:schemeClr val="tx1"/>
              </a:solidFill>
            </a:endParaRPr>
          </a:p>
        </p:txBody>
      </p:sp>
      <p:sp>
        <p:nvSpPr>
          <p:cNvPr id="3" name="Content Placeholder 2"/>
          <p:cNvSpPr>
            <a:spLocks noGrp="1"/>
          </p:cNvSpPr>
          <p:nvPr>
            <p:ph idx="1"/>
          </p:nvPr>
        </p:nvSpPr>
        <p:spPr>
          <a:xfrm>
            <a:off x="235974" y="1513578"/>
            <a:ext cx="8908026" cy="4525963"/>
          </a:xfrm>
        </p:spPr>
        <p:txBody>
          <a:bodyPr/>
          <a:lstStyle/>
          <a:p>
            <a:pPr marL="514350" indent="-514350">
              <a:buFont typeface="+mj-lt"/>
              <a:buAutoNum type="arabicPeriod"/>
            </a:pPr>
            <a:r>
              <a:rPr lang="en-US" sz="2600" dirty="0" smtClean="0">
                <a:solidFill>
                  <a:srgbClr val="FFFF00"/>
                </a:solidFill>
              </a:rPr>
              <a:t>S</a:t>
            </a:r>
            <a:r>
              <a:rPr lang="bg-BG" sz="2600" dirty="0" smtClean="0">
                <a:solidFill>
                  <a:srgbClr val="FFFF00"/>
                </a:solidFill>
              </a:rPr>
              <a:t>upplementary </a:t>
            </a:r>
            <a:r>
              <a:rPr lang="en-US" sz="2600" dirty="0" smtClean="0">
                <a:solidFill>
                  <a:srgbClr val="FFFF00"/>
                </a:solidFill>
              </a:rPr>
              <a:t>data </a:t>
            </a:r>
            <a:r>
              <a:rPr lang="bg-BG" sz="2600" dirty="0" smtClean="0">
                <a:solidFill>
                  <a:srgbClr val="FFFF00"/>
                </a:solidFill>
              </a:rPr>
              <a:t>files</a:t>
            </a:r>
            <a:r>
              <a:rPr lang="bg-BG" sz="2600" dirty="0" smtClean="0"/>
              <a:t> downloadable from the journals’ website</a:t>
            </a:r>
            <a:endParaRPr lang="en-US" sz="2600" dirty="0" smtClean="0"/>
          </a:p>
          <a:p>
            <a:pPr marL="514350" indent="-514350">
              <a:buFont typeface="+mj-lt"/>
              <a:buAutoNum type="arabicPeriod"/>
            </a:pPr>
            <a:r>
              <a:rPr lang="en-US" sz="2600" dirty="0" smtClean="0"/>
              <a:t>D</a:t>
            </a:r>
            <a:r>
              <a:rPr lang="bg-BG" sz="2600" dirty="0" smtClean="0"/>
              <a:t>ata </a:t>
            </a:r>
            <a:r>
              <a:rPr lang="en-US" sz="2600" dirty="0" smtClean="0"/>
              <a:t>deposited at </a:t>
            </a:r>
            <a:r>
              <a:rPr lang="en-US" sz="2600" dirty="0" smtClean="0">
                <a:solidFill>
                  <a:srgbClr val="FFFF00"/>
                </a:solidFill>
              </a:rPr>
              <a:t>specialized </a:t>
            </a:r>
            <a:r>
              <a:rPr lang="bg-BG" sz="2600" dirty="0" smtClean="0">
                <a:solidFill>
                  <a:srgbClr val="FFFF00"/>
                </a:solidFill>
              </a:rPr>
              <a:t>data repositories</a:t>
            </a:r>
            <a:r>
              <a:rPr lang="bg-BG" sz="2600" dirty="0" smtClean="0"/>
              <a:t> (Dryad, Pangaea)</a:t>
            </a:r>
            <a:r>
              <a:rPr lang="en-US" sz="2600" dirty="0" smtClean="0"/>
              <a:t> </a:t>
            </a:r>
          </a:p>
          <a:p>
            <a:pPr marL="514350" indent="-514350">
              <a:buFont typeface="+mj-lt"/>
              <a:buAutoNum type="arabicPeriod"/>
            </a:pPr>
            <a:r>
              <a:rPr lang="en-US" sz="2600" dirty="0" smtClean="0"/>
              <a:t>D</a:t>
            </a:r>
            <a:r>
              <a:rPr lang="bg-BG" sz="2600" dirty="0" smtClean="0"/>
              <a:t>ata published through data repositories but </a:t>
            </a:r>
            <a:r>
              <a:rPr lang="bg-BG" sz="2600" dirty="0" smtClean="0">
                <a:solidFill>
                  <a:srgbClr val="FFFF00"/>
                </a:solidFill>
              </a:rPr>
              <a:t>indexed </a:t>
            </a:r>
            <a:r>
              <a:rPr lang="en-US" sz="2600" dirty="0" smtClean="0">
                <a:solidFill>
                  <a:srgbClr val="FFFF00"/>
                </a:solidFill>
              </a:rPr>
              <a:t>and collated</a:t>
            </a:r>
            <a:r>
              <a:rPr lang="en-US" sz="2600" dirty="0" smtClean="0"/>
              <a:t> </a:t>
            </a:r>
            <a:r>
              <a:rPr lang="bg-BG" sz="2600" dirty="0" smtClean="0"/>
              <a:t>with</a:t>
            </a:r>
            <a:r>
              <a:rPr lang="en-US" sz="2600" dirty="0" smtClean="0"/>
              <a:t> other data</a:t>
            </a:r>
            <a:r>
              <a:rPr lang="bg-BG" sz="2600" dirty="0" smtClean="0"/>
              <a:t> (Gen</a:t>
            </a:r>
            <a:r>
              <a:rPr lang="en-US" sz="2600" dirty="0" smtClean="0"/>
              <a:t>B</a:t>
            </a:r>
            <a:r>
              <a:rPr lang="bg-BG" sz="2600" dirty="0" smtClean="0"/>
              <a:t>ank</a:t>
            </a:r>
            <a:r>
              <a:rPr lang="en-US" sz="2600" dirty="0" smtClean="0"/>
              <a:t>, </a:t>
            </a:r>
            <a:r>
              <a:rPr lang="bg-BG" sz="2600" dirty="0" smtClean="0"/>
              <a:t>GBIF</a:t>
            </a:r>
            <a:r>
              <a:rPr lang="en-US" sz="2600" dirty="0" smtClean="0"/>
              <a:t> IPT</a:t>
            </a:r>
            <a:r>
              <a:rPr lang="bg-BG" sz="2600" dirty="0" smtClean="0"/>
              <a:t>) </a:t>
            </a:r>
            <a:endParaRPr lang="en-US" sz="2600" dirty="0" smtClean="0"/>
          </a:p>
          <a:p>
            <a:pPr marL="514350" indent="-514350">
              <a:buFont typeface="+mj-lt"/>
              <a:buAutoNum type="arabicPeriod"/>
            </a:pPr>
            <a:r>
              <a:rPr lang="en-US" sz="2600" dirty="0" smtClean="0"/>
              <a:t>D</a:t>
            </a:r>
            <a:r>
              <a:rPr lang="bg-BG" sz="2600" dirty="0" smtClean="0"/>
              <a:t>ata published in the form of marked-up and </a:t>
            </a:r>
            <a:r>
              <a:rPr lang="bg-BG" sz="2600" dirty="0" smtClean="0">
                <a:solidFill>
                  <a:srgbClr val="FFFF00"/>
                </a:solidFill>
              </a:rPr>
              <a:t>machine-readable text</a:t>
            </a:r>
            <a:r>
              <a:rPr lang="bg-BG" sz="2600" dirty="0" smtClean="0"/>
              <a:t>. </a:t>
            </a:r>
            <a:endParaRPr lang="en-US" sz="2600" dirty="0" smtClean="0"/>
          </a:p>
          <a:p>
            <a:pPr marL="514350" indent="-514350">
              <a:buFont typeface="+mj-lt"/>
              <a:buAutoNum type="arabicPeriod"/>
            </a:pPr>
            <a:r>
              <a:rPr lang="en-US" sz="2600" dirty="0" smtClean="0"/>
              <a:t>Extended use of </a:t>
            </a:r>
            <a:r>
              <a:rPr lang="en-US" sz="2600" dirty="0" smtClean="0">
                <a:solidFill>
                  <a:srgbClr val="FFFF00"/>
                </a:solidFill>
              </a:rPr>
              <a:t>multimedia</a:t>
            </a:r>
            <a:r>
              <a:rPr lang="en-US" sz="2600" dirty="0" smtClean="0"/>
              <a:t> and semantic enhancements</a:t>
            </a:r>
            <a:endParaRPr lang="bg-BG" sz="2600" dirty="0" smtClean="0"/>
          </a:p>
          <a:p>
            <a:endParaRPr lang="bg-BG"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532453" y="564381"/>
            <a:ext cx="7772400" cy="1920875"/>
          </a:xfrm>
        </p:spPr>
        <p:txBody>
          <a:bodyPr/>
          <a:lstStyle/>
          <a:p>
            <a:r>
              <a:rPr lang="en-US" sz="4400" dirty="0" smtClean="0">
                <a:solidFill>
                  <a:schemeClr val="tx1"/>
                </a:solidFill>
              </a:rPr>
              <a:t>Types of genomic</a:t>
            </a:r>
            <a:br>
              <a:rPr lang="en-US" sz="4400" dirty="0" smtClean="0">
                <a:solidFill>
                  <a:schemeClr val="tx1"/>
                </a:solidFill>
              </a:rPr>
            </a:br>
            <a:r>
              <a:rPr lang="en-US" sz="4400" dirty="0" smtClean="0">
                <a:solidFill>
                  <a:schemeClr val="tx1"/>
                </a:solidFill>
              </a:rPr>
              <a:t> data publishing</a:t>
            </a:r>
            <a:br>
              <a:rPr lang="en-US" sz="4400" dirty="0" smtClean="0">
                <a:solidFill>
                  <a:schemeClr val="tx1"/>
                </a:solidFill>
              </a:rPr>
            </a:br>
            <a:endParaRPr lang="bg-BG" sz="4400" dirty="0"/>
          </a:p>
        </p:txBody>
      </p:sp>
      <p:sp>
        <p:nvSpPr>
          <p:cNvPr id="3" name="Subtitle 2"/>
          <p:cNvSpPr>
            <a:spLocks noGrp="1"/>
          </p:cNvSpPr>
          <p:nvPr>
            <p:ph type="subTitle" sz="quarter" idx="1"/>
          </p:nvPr>
        </p:nvSpPr>
        <p:spPr>
          <a:xfrm>
            <a:off x="1143474" y="2431300"/>
            <a:ext cx="6955971" cy="2634342"/>
          </a:xfrm>
        </p:spPr>
        <p:txBody>
          <a:bodyPr/>
          <a:lstStyle/>
          <a:p>
            <a:pPr lvl="1">
              <a:buBlip>
                <a:blip r:embed="rId2"/>
              </a:buBlip>
            </a:pPr>
            <a:r>
              <a:rPr lang="en-US" sz="3200" dirty="0" smtClean="0"/>
              <a:t>Data papers describing </a:t>
            </a:r>
            <a:r>
              <a:rPr lang="en-US" sz="3200" dirty="0" smtClean="0">
                <a:solidFill>
                  <a:srgbClr val="FFFF00"/>
                </a:solidFill>
              </a:rPr>
              <a:t>genome datasets </a:t>
            </a:r>
          </a:p>
          <a:p>
            <a:pPr lvl="1">
              <a:buBlip>
                <a:blip r:embed="rId2"/>
              </a:buBlip>
            </a:pPr>
            <a:r>
              <a:rPr lang="en-US" sz="3200" dirty="0" smtClean="0"/>
              <a:t>Descriptions of “</a:t>
            </a:r>
            <a:r>
              <a:rPr lang="en-US" sz="3200" dirty="0" smtClean="0">
                <a:solidFill>
                  <a:srgbClr val="FFFF00"/>
                </a:solidFill>
              </a:rPr>
              <a:t>dark </a:t>
            </a:r>
            <a:r>
              <a:rPr lang="en-US" sz="3200" dirty="0" err="1" smtClean="0">
                <a:solidFill>
                  <a:srgbClr val="FFFF00"/>
                </a:solidFill>
              </a:rPr>
              <a:t>taxa</a:t>
            </a:r>
            <a:r>
              <a:rPr lang="en-US" sz="3200" dirty="0" smtClean="0">
                <a:solidFill>
                  <a:srgbClr val="FFFF00"/>
                </a:solidFill>
              </a:rPr>
              <a:t>”</a:t>
            </a:r>
          </a:p>
          <a:p>
            <a:pPr lvl="1">
              <a:buBlip>
                <a:blip r:embed="rId2"/>
              </a:buBlip>
            </a:pPr>
            <a:r>
              <a:rPr lang="en-US" sz="3200" dirty="0" smtClean="0">
                <a:solidFill>
                  <a:srgbClr val="FFFF00"/>
                </a:solidFill>
              </a:rPr>
              <a:t>More??</a:t>
            </a:r>
            <a:r>
              <a:rPr lang="en-US" sz="3200" dirty="0" smtClean="0"/>
              <a:t/>
            </a:r>
            <a:br>
              <a:rPr lang="en-US" sz="3200" dirty="0" smtClean="0"/>
            </a:br>
            <a:endParaRPr lang="bg-BG" sz="32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62962" tIns="31481" rIns="62962" bIns="31481"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500" b="0" i="0" u="none" strike="noStrike" cap="none" normalizeH="0" baseline="0" smtClean="0">
            <a:ln>
              <a:noFill/>
            </a:ln>
            <a:solidFill>
              <a:schemeClr val="tx1"/>
            </a:solidFill>
            <a:effectLst/>
            <a:latin typeface="Verdana" pitchFamily="34" charset="0"/>
            <a:cs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62962" tIns="31481" rIns="62962" bIns="31481"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500" b="0" i="0" u="none" strike="noStrike" cap="none" normalizeH="0" baseline="0" smtClean="0">
            <a:ln>
              <a:noFill/>
            </a:ln>
            <a:solidFill>
              <a:schemeClr val="tx1"/>
            </a:solidFill>
            <a:effectLst/>
            <a:latin typeface="Verdana" pitchFamily="34" charset="0"/>
            <a:cs typeface="Times New Roman"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19165</TotalTime>
  <Words>1163</Words>
  <Application>Microsoft Office PowerPoint</Application>
  <PresentationFormat>On-screen Show (4:3)</PresentationFormat>
  <Paragraphs>154</Paragraphs>
  <Slides>30</Slides>
  <Notes>7</Notes>
  <HiddenSlides>3</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Stream</vt:lpstr>
      <vt:lpstr>How to publish genomic Data papers based on BOL data - Biodiversity Data Journal    </vt:lpstr>
      <vt:lpstr>Life cycle of data associated with biodiversity manuscripts</vt:lpstr>
      <vt:lpstr>Slide 3</vt:lpstr>
      <vt:lpstr>Slide 4</vt:lpstr>
      <vt:lpstr>Slide 5</vt:lpstr>
      <vt:lpstr>Key features</vt:lpstr>
      <vt:lpstr>What will BDJ publish?</vt:lpstr>
      <vt:lpstr>Multiple Data Publishing Model of BDJ</vt:lpstr>
      <vt:lpstr>Types of genomic  data publishing </vt:lpstr>
      <vt:lpstr>For genomic data let’s build up on:   GBIF-Pensoft workflow for publishing occurrence data: data papers</vt:lpstr>
      <vt:lpstr>Slide 11</vt:lpstr>
      <vt:lpstr>Metadata based on the Ecological Metadata Language (EML)</vt:lpstr>
      <vt:lpstr>Data publishing through  Data Papers</vt:lpstr>
      <vt:lpstr>Slide 14</vt:lpstr>
      <vt:lpstr>Slide 15</vt:lpstr>
      <vt:lpstr>Slide 16</vt:lpstr>
      <vt:lpstr>  We need to:  Identify the specific metadata descriptors used for genomic data and integrate these into the data paper concept</vt:lpstr>
      <vt:lpstr>  Then we need to:  Map the existing metadata descriptors for genomic data and automatically generate data paper manuscripts from them </vt:lpstr>
      <vt:lpstr>  The testbed  ViBRANT special issue:   DNA barcoding: a practical tool for fundamental and applied biodiversity research Edited b: Zoltan Nagy, Kurt Jordaens, Marc de Meyer, Thierry Backeljau</vt:lpstr>
      <vt:lpstr>Slide 20</vt:lpstr>
      <vt:lpstr>Slide 21</vt:lpstr>
      <vt:lpstr>Rod Page’s ‘Dark Taxa’: </vt:lpstr>
      <vt:lpstr>Cumulative Records in GenBank Growth of COI BARCODE vs. Cyt B, all taxa</vt:lpstr>
      <vt:lpstr>Slide 24</vt:lpstr>
      <vt:lpstr>Description of “dark” taxa </vt:lpstr>
      <vt:lpstr>Slide 26</vt:lpstr>
      <vt:lpstr>  We have  Some tools and workflows for that…</vt:lpstr>
      <vt:lpstr>Slide 28</vt:lpstr>
      <vt:lpstr>Workflow </vt:lpstr>
      <vt:lpstr>Automated submission</vt:lpstr>
    </vt:vector>
  </TitlesOfParts>
  <Company>Pensoft Publishers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Lyubomir Penev</dc:creator>
  <cp:lastModifiedBy>Isa Vandevelde</cp:lastModifiedBy>
  <cp:revision>679</cp:revision>
  <dcterms:created xsi:type="dcterms:W3CDTF">2009-05-17T12:46:22Z</dcterms:created>
  <dcterms:modified xsi:type="dcterms:W3CDTF">2013-06-13T08:18:17Z</dcterms:modified>
</cp:coreProperties>
</file>